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4"/>
    <p:sldMasterId id="2147483716" r:id="rId5"/>
  </p:sldMasterIdLst>
  <p:notesMasterIdLst>
    <p:notesMasterId r:id="rId13"/>
  </p:notesMasterIdLst>
  <p:sldIdLst>
    <p:sldId id="266" r:id="rId6"/>
    <p:sldId id="344" r:id="rId7"/>
    <p:sldId id="338" r:id="rId8"/>
    <p:sldId id="340" r:id="rId9"/>
    <p:sldId id="329" r:id="rId10"/>
    <p:sldId id="336" r:id="rId11"/>
    <p:sldId id="317"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ja Ipp" initials="AI" lastIdx="3" clrIdx="0">
    <p:extLst>
      <p:ext uri="{19B8F6BF-5375-455C-9EA6-DF929625EA0E}">
        <p15:presenceInfo xmlns:p15="http://schemas.microsoft.com/office/powerpoint/2012/main" userId="Anja Ip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Format med tema 1 - dekorfär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61" autoAdjust="0"/>
  </p:normalViewPr>
  <p:slideViewPr>
    <p:cSldViewPr snapToGrid="0">
      <p:cViewPr varScale="1">
        <p:scale>
          <a:sx n="59" d="100"/>
          <a:sy n="59" d="100"/>
        </p:scale>
        <p:origin x="1647" y="3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Magnusson" userId="c015fa6b436e31e2" providerId="LiveId" clId="{785A53F5-BCDF-4191-9208-0792FF40C25B}"/>
    <pc:docChg chg="delSld">
      <pc:chgData name="Annette Magnusson" userId="c015fa6b436e31e2" providerId="LiveId" clId="{785A53F5-BCDF-4191-9208-0792FF40C25B}" dt="2022-11-30T10:17:10.614" v="0" actId="47"/>
      <pc:docMkLst>
        <pc:docMk/>
      </pc:docMkLst>
      <pc:sldChg chg="del">
        <pc:chgData name="Annette Magnusson" userId="c015fa6b436e31e2" providerId="LiveId" clId="{785A53F5-BCDF-4191-9208-0792FF40C25B}" dt="2022-11-30T10:17:10.614" v="0" actId="47"/>
        <pc:sldMkLst>
          <pc:docMk/>
          <pc:sldMk cId="2334674751" sldId="34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7T14:09:43.315"/>
    </inkml:context>
    <inkml:brush xml:id="br0">
      <inkml:brushProperty name="width" value="0.35" units="cm"/>
      <inkml:brushProperty name="height" value="0.35" units="cm"/>
      <inkml:brushProperty name="color" value="#C0E474"/>
    </inkml:brush>
  </inkml:definitions>
  <inkml:trace contextRef="#ctx0" brushRef="#br0">0 37 24575,'17'7'0,"3"-3"0,-1 0 0,1-1 0,25 0 0,63-4 0,-89 0 0,357-27 0,-88 3 0,-242 23 0,0 1 0,0 3 0,59 9 0,-102-10 12,0-1-1,0 0 0,0-1 1,-1 1-1,1-1 1,0 0-1,0 1 0,3-2 1,5-1-1480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7T14:09:45.118"/>
    </inkml:context>
    <inkml:brush xml:id="br0">
      <inkml:brushProperty name="width" value="0.35" units="cm"/>
      <inkml:brushProperty name="height" value="0.35" units="cm"/>
      <inkml:brushProperty name="color" value="#C0E474"/>
    </inkml:brush>
  </inkml:definitions>
  <inkml:trace contextRef="#ctx0" brushRef="#br0">41 0 24575,'-39'413'0,"37"-194"0,19-1 0,-15-179 0,-1-1 0,-7 45 0,4-53 0,2-4-1365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7A479-8397-4722-89FE-B7E762B8C8DE}" type="datetimeFigureOut">
              <a:rPr lang="en-SE" smtClean="0"/>
              <a:t>11/30/2022</a:t>
            </a:fld>
            <a:endParaRPr lang="en-S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DC76B-E6B0-41F0-99DA-8DCA3FCE244D}" type="slidenum">
              <a:rPr lang="en-SE" smtClean="0"/>
              <a:t>‹#›</a:t>
            </a:fld>
            <a:endParaRPr lang="en-SE"/>
          </a:p>
        </p:txBody>
      </p:sp>
    </p:spTree>
    <p:extLst>
      <p:ext uri="{BB962C8B-B14F-4D97-AF65-F5344CB8AC3E}">
        <p14:creationId xmlns:p14="http://schemas.microsoft.com/office/powerpoint/2010/main" val="232183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endParaRPr lang="en-SE"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85DC76B-E6B0-41F0-99DA-8DCA3FCE244D}" type="slidenum">
              <a:rPr lang="en-SE" smtClean="0"/>
              <a:t>1</a:t>
            </a:fld>
            <a:endParaRPr lang="en-SE"/>
          </a:p>
        </p:txBody>
      </p:sp>
    </p:spTree>
    <p:extLst>
      <p:ext uri="{BB962C8B-B14F-4D97-AF65-F5344CB8AC3E}">
        <p14:creationId xmlns:p14="http://schemas.microsoft.com/office/powerpoint/2010/main" val="262314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485DC76B-E6B0-41F0-99DA-8DCA3FCE244D}" type="slidenum">
              <a:rPr lang="en-SE" smtClean="0"/>
              <a:t>2</a:t>
            </a:fld>
            <a:endParaRPr lang="en-SE"/>
          </a:p>
        </p:txBody>
      </p:sp>
    </p:spTree>
    <p:extLst>
      <p:ext uri="{BB962C8B-B14F-4D97-AF65-F5344CB8AC3E}">
        <p14:creationId xmlns:p14="http://schemas.microsoft.com/office/powerpoint/2010/main" val="70079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endParaRPr lang="en-US" sz="1800" dirty="0">
              <a:effectLst/>
              <a:latin typeface="Calibri Light" panose="020F03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DC76B-E6B0-41F0-99DA-8DCA3FCE244D}"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88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endParaRPr lang="en-GB" sz="1800" u="none" dirty="0">
              <a:solidFill>
                <a:srgbClr val="000000"/>
              </a:solidFill>
              <a:effectLst/>
              <a:latin typeface="Calibri Light" panose="020F03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DC76B-E6B0-41F0-99DA-8DCA3FCE244D}"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453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1" indent="0">
              <a:spcBef>
                <a:spcPts val="0"/>
              </a:spcBef>
              <a:spcAft>
                <a:spcPts val="0"/>
              </a:spcAft>
              <a:buFont typeface="Courier New" panose="02070309020205020404" pitchFamily="49" charset="0"/>
              <a:buNone/>
            </a:pPr>
            <a:endParaRPr lang="en-US" sz="1800" u="none"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DC76B-E6B0-41F0-99DA-8DCA3FCE244D}"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25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Calibri Light" panose="020F03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DC76B-E6B0-41F0-99DA-8DCA3FCE244D}"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39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85DC76B-E6B0-41F0-99DA-8DCA3FCE244D}" type="slidenum">
              <a:rPr lang="en-SE" smtClean="0"/>
              <a:t>7</a:t>
            </a:fld>
            <a:endParaRPr lang="en-SE"/>
          </a:p>
        </p:txBody>
      </p:sp>
    </p:spTree>
    <p:extLst>
      <p:ext uri="{BB962C8B-B14F-4D97-AF65-F5344CB8AC3E}">
        <p14:creationId xmlns:p14="http://schemas.microsoft.com/office/powerpoint/2010/main" val="4117489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02716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9400539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2204334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052235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0162311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6042048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6967818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0168603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52332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38769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93050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13567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91310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37901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30221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22368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63848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11/30/2022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57218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9432123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392755057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421215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484071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69556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7138889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6703816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2009635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6553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7001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9578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318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5287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11/30/2022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02733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D6E202-B606-4609-B914-27C9371A1F6D}" type="datetime1">
              <a:rPr lang="en-US" smtClean="0"/>
              <a:t>11/30/2022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95897110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2D6E202-B606-4609-B914-27C9371A1F6D}" type="datetime1">
              <a:rPr lang="en-US" smtClean="0"/>
              <a:t>11/30/2022</a:t>
            </a:fld>
            <a:endParaRPr lang="en-US"/>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86098277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customXml" Target="../ink/ink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44577" y="1080536"/>
            <a:ext cx="4556073" cy="3113566"/>
          </a:xfrm>
        </p:spPr>
        <p:txBody>
          <a:bodyPr>
            <a:normAutofit fontScale="90000"/>
          </a:bodyPr>
          <a:lstStyle/>
          <a:p>
            <a:pPr algn="l"/>
            <a:r>
              <a:rPr lang="sv-SE" sz="3100" dirty="0">
                <a:solidFill>
                  <a:schemeClr val="tx1"/>
                </a:solidFill>
              </a:rPr>
              <a:t>Miljö- och klimatfrågornas betydelse för kommersiell tvistlösning </a:t>
            </a:r>
            <a:br>
              <a:rPr lang="sv-SE" sz="3100" dirty="0">
                <a:solidFill>
                  <a:schemeClr val="tx1"/>
                </a:solidFill>
              </a:rPr>
            </a:br>
            <a:r>
              <a:rPr lang="sv-SE" sz="3100" dirty="0">
                <a:solidFill>
                  <a:schemeClr val="tx1"/>
                </a:solidFill>
              </a:rPr>
              <a:t> </a:t>
            </a:r>
            <a:br>
              <a:rPr lang="sv-SE" sz="3100" dirty="0">
                <a:solidFill>
                  <a:schemeClr val="tx1"/>
                </a:solidFill>
              </a:rPr>
            </a:br>
            <a:br>
              <a:rPr lang="en-US" sz="2625" dirty="0">
                <a:solidFill>
                  <a:schemeClr val="tx1"/>
                </a:solidFill>
              </a:rPr>
            </a:br>
            <a:endParaRPr lang="en-US" sz="2625" dirty="0">
              <a:solidFill>
                <a:schemeClr val="tx1"/>
              </a:solidFill>
            </a:endParaRPr>
          </a:p>
        </p:txBody>
      </p:sp>
      <p:pic>
        <p:nvPicPr>
          <p:cNvPr id="4" name="Bildobjekt 3">
            <a:extLst>
              <a:ext uri="{FF2B5EF4-FFF2-40B4-BE49-F238E27FC236}">
                <a16:creationId xmlns:a16="http://schemas.microsoft.com/office/drawing/2014/main" id="{74102A3B-4A57-4D5A-90AF-E0B238AB090E}"/>
              </a:ext>
            </a:extLst>
          </p:cNvPr>
          <p:cNvPicPr>
            <a:picLocks noChangeAspect="1"/>
          </p:cNvPicPr>
          <p:nvPr/>
        </p:nvPicPr>
        <p:blipFill>
          <a:blip r:embed="rId3"/>
          <a:stretch>
            <a:fillRect/>
          </a:stretch>
        </p:blipFill>
        <p:spPr>
          <a:xfrm>
            <a:off x="260672" y="6144320"/>
            <a:ext cx="2069459" cy="528010"/>
          </a:xfrm>
          <a:prstGeom prst="rect">
            <a:avLst/>
          </a:prstGeom>
        </p:spPr>
      </p:pic>
      <p:pic>
        <p:nvPicPr>
          <p:cNvPr id="5" name="Picture 4" descr="Hourglass with green sand">
            <a:extLst>
              <a:ext uri="{FF2B5EF4-FFF2-40B4-BE49-F238E27FC236}">
                <a16:creationId xmlns:a16="http://schemas.microsoft.com/office/drawing/2014/main" id="{5863EA25-FB1C-465C-A762-9D58D8E9A729}"/>
              </a:ext>
            </a:extLst>
          </p:cNvPr>
          <p:cNvPicPr>
            <a:picLocks noChangeAspect="1"/>
          </p:cNvPicPr>
          <p:nvPr/>
        </p:nvPicPr>
        <p:blipFill rotWithShape="1">
          <a:blip r:embed="rId4"/>
          <a:srcRect l="67980" t="4124" b="4124"/>
          <a:stretch/>
        </p:blipFill>
        <p:spPr>
          <a:xfrm>
            <a:off x="5200650" y="2729"/>
            <a:ext cx="3943350" cy="6899472"/>
          </a:xfrm>
          <a:prstGeom prst="rect">
            <a:avLst/>
          </a:prstGeom>
        </p:spPr>
      </p:pic>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2330131" y="4194101"/>
            <a:ext cx="2734416" cy="1494599"/>
          </a:xfrm>
        </p:spPr>
        <p:txBody>
          <a:bodyPr vert="horz" lIns="68580" tIns="34290" rIns="68580" bIns="34290" rtlCol="0" anchor="t">
            <a:normAutofit/>
          </a:bodyPr>
          <a:lstStyle/>
          <a:p>
            <a:pPr>
              <a:lnSpc>
                <a:spcPct val="100000"/>
              </a:lnSpc>
              <a:spcBef>
                <a:spcPts val="450"/>
              </a:spcBef>
            </a:pPr>
            <a:r>
              <a:rPr lang="en-US" sz="1600" dirty="0">
                <a:solidFill>
                  <a:schemeClr val="tx1">
                    <a:lumMod val="85000"/>
                    <a:lumOff val="15000"/>
                  </a:schemeClr>
                </a:solidFill>
              </a:rPr>
              <a:t>ICC Sverige</a:t>
            </a:r>
            <a:br>
              <a:rPr lang="en-US" sz="1600" dirty="0">
                <a:solidFill>
                  <a:schemeClr val="tx1">
                    <a:lumMod val="85000"/>
                    <a:lumOff val="15000"/>
                  </a:schemeClr>
                </a:solidFill>
              </a:rPr>
            </a:br>
            <a:r>
              <a:rPr lang="en-US" sz="1600" dirty="0" err="1">
                <a:solidFill>
                  <a:schemeClr val="tx1">
                    <a:lumMod val="85000"/>
                    <a:lumOff val="15000"/>
                  </a:schemeClr>
                </a:solidFill>
              </a:rPr>
              <a:t>Skiljedomskommittén</a:t>
            </a:r>
            <a:endParaRPr lang="en-US" sz="1600" dirty="0">
              <a:solidFill>
                <a:schemeClr val="tx1">
                  <a:lumMod val="85000"/>
                  <a:lumOff val="15000"/>
                </a:schemeClr>
              </a:solidFill>
            </a:endParaRPr>
          </a:p>
          <a:p>
            <a:pPr>
              <a:lnSpc>
                <a:spcPct val="100000"/>
              </a:lnSpc>
              <a:spcBef>
                <a:spcPts val="450"/>
              </a:spcBef>
            </a:pPr>
            <a:endParaRPr lang="en-US" sz="1600" dirty="0">
              <a:solidFill>
                <a:schemeClr val="tx1">
                  <a:lumMod val="85000"/>
                  <a:lumOff val="15000"/>
                </a:schemeClr>
              </a:solidFill>
            </a:endParaRPr>
          </a:p>
          <a:p>
            <a:pPr>
              <a:lnSpc>
                <a:spcPct val="100000"/>
              </a:lnSpc>
              <a:spcBef>
                <a:spcPts val="450"/>
              </a:spcBef>
            </a:pPr>
            <a:r>
              <a:rPr lang="en-US" sz="1600" dirty="0">
                <a:solidFill>
                  <a:schemeClr val="tx1">
                    <a:lumMod val="85000"/>
                    <a:lumOff val="15000"/>
                  </a:schemeClr>
                </a:solidFill>
              </a:rPr>
              <a:t>Annette Magnusson</a:t>
            </a:r>
          </a:p>
          <a:p>
            <a:pPr>
              <a:lnSpc>
                <a:spcPct val="100000"/>
              </a:lnSpc>
              <a:spcBef>
                <a:spcPts val="450"/>
              </a:spcBef>
            </a:pPr>
            <a:r>
              <a:rPr lang="en-US" sz="1600" dirty="0">
                <a:solidFill>
                  <a:schemeClr val="tx1">
                    <a:lumMod val="85000"/>
                    <a:lumOff val="15000"/>
                  </a:schemeClr>
                </a:solidFill>
              </a:rPr>
              <a:t>29 November 2022</a:t>
            </a:r>
          </a:p>
        </p:txBody>
      </p:sp>
    </p:spTree>
    <p:extLst>
      <p:ext uri="{BB962C8B-B14F-4D97-AF65-F5344CB8AC3E}">
        <p14:creationId xmlns:p14="http://schemas.microsoft.com/office/powerpoint/2010/main" val="895915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387556-2C1D-940C-4059-C29F8645618B}"/>
              </a:ext>
            </a:extLst>
          </p:cNvPr>
          <p:cNvSpPr>
            <a:spLocks noGrp="1"/>
          </p:cNvSpPr>
          <p:nvPr>
            <p:ph type="title"/>
          </p:nvPr>
        </p:nvSpPr>
        <p:spPr>
          <a:xfrm>
            <a:off x="674335" y="1293153"/>
            <a:ext cx="6347713" cy="1320800"/>
          </a:xfrm>
        </p:spPr>
        <p:txBody>
          <a:bodyPr>
            <a:normAutofit/>
          </a:bodyPr>
          <a:lstStyle/>
          <a:p>
            <a:r>
              <a:rPr lang="sv-SE" sz="2800" dirty="0"/>
              <a:t>”Arbitration and Climate Change” – vad betyder det?</a:t>
            </a:r>
          </a:p>
        </p:txBody>
      </p:sp>
      <p:sp>
        <p:nvSpPr>
          <p:cNvPr id="3" name="Platshållare för innehåll 2">
            <a:extLst>
              <a:ext uri="{FF2B5EF4-FFF2-40B4-BE49-F238E27FC236}">
                <a16:creationId xmlns:a16="http://schemas.microsoft.com/office/drawing/2014/main" id="{6E491BB0-3AD2-2415-5D83-395683D281AC}"/>
              </a:ext>
            </a:extLst>
          </p:cNvPr>
          <p:cNvSpPr>
            <a:spLocks noGrp="1"/>
          </p:cNvSpPr>
          <p:nvPr>
            <p:ph idx="1"/>
          </p:nvPr>
        </p:nvSpPr>
        <p:spPr>
          <a:xfrm>
            <a:off x="674335" y="2913150"/>
            <a:ext cx="6347714" cy="1853060"/>
          </a:xfrm>
        </p:spPr>
        <p:txBody>
          <a:bodyPr/>
          <a:lstStyle/>
          <a:p>
            <a:r>
              <a:rPr lang="sv-SE" sz="2800" dirty="0">
                <a:latin typeface="Calibri" panose="020F0502020204030204" pitchFamily="34" charset="0"/>
                <a:cs typeface="Calibri" panose="020F0502020204030204" pitchFamily="34" charset="0"/>
              </a:rPr>
              <a:t> Processuellt</a:t>
            </a:r>
          </a:p>
          <a:p>
            <a:r>
              <a:rPr lang="sv-SE" sz="2800" dirty="0">
                <a:latin typeface="Calibri" panose="020F0502020204030204" pitchFamily="34" charset="0"/>
                <a:cs typeface="Calibri" panose="020F0502020204030204" pitchFamily="34" charset="0"/>
              </a:rPr>
              <a:t> Materiellt</a:t>
            </a:r>
          </a:p>
          <a:p>
            <a:endParaRPr lang="sv-SE" sz="2400" dirty="0">
              <a:latin typeface="Calibri" panose="020F0502020204030204" pitchFamily="34" charset="0"/>
              <a:cs typeface="Calibri" panose="020F0502020204030204" pitchFamily="34" charset="0"/>
            </a:endParaRPr>
          </a:p>
          <a:p>
            <a:pPr marL="0" indent="0">
              <a:buNone/>
            </a:pPr>
            <a:endParaRPr lang="sv-SE" dirty="0"/>
          </a:p>
          <a:p>
            <a:endParaRPr lang="sv-SE" dirty="0"/>
          </a:p>
          <a:p>
            <a:endParaRPr lang="sv-SE" dirty="0"/>
          </a:p>
          <a:p>
            <a:pPr marL="0" indent="0">
              <a:buNone/>
            </a:pPr>
            <a:endParaRPr lang="sv-SE" dirty="0"/>
          </a:p>
        </p:txBody>
      </p:sp>
      <p:pic>
        <p:nvPicPr>
          <p:cNvPr id="4" name="Bildobjekt 3">
            <a:extLst>
              <a:ext uri="{FF2B5EF4-FFF2-40B4-BE49-F238E27FC236}">
                <a16:creationId xmlns:a16="http://schemas.microsoft.com/office/drawing/2014/main" id="{6911EBB1-3B89-D669-2F42-75FC72239537}"/>
              </a:ext>
            </a:extLst>
          </p:cNvPr>
          <p:cNvPicPr>
            <a:picLocks noChangeAspect="1"/>
          </p:cNvPicPr>
          <p:nvPr/>
        </p:nvPicPr>
        <p:blipFill>
          <a:blip r:embed="rId3"/>
          <a:stretch>
            <a:fillRect/>
          </a:stretch>
        </p:blipFill>
        <p:spPr>
          <a:xfrm>
            <a:off x="674335" y="5819522"/>
            <a:ext cx="2066723" cy="530398"/>
          </a:xfrm>
          <a:prstGeom prst="rect">
            <a:avLst/>
          </a:prstGeom>
        </p:spPr>
      </p:pic>
    </p:spTree>
    <p:extLst>
      <p:ext uri="{BB962C8B-B14F-4D97-AF65-F5344CB8AC3E}">
        <p14:creationId xmlns:p14="http://schemas.microsoft.com/office/powerpoint/2010/main" val="1036743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oup 55">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0900"/>
            <a:ext cx="9144000" cy="5149850"/>
            <a:chOff x="0" y="-8467"/>
            <a:chExt cx="12192000" cy="6866467"/>
          </a:xfrm>
        </p:grpSpPr>
        <p:cxnSp>
          <p:nvCxnSpPr>
            <p:cNvPr id="57" name="Straight Connector 56">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8" name="Rectangle 6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70" name="Rectangle 6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8"/>
            <a:ext cx="3495095"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350">
              <a:solidFill>
                <a:prstClr val="white"/>
              </a:solidFill>
              <a:latin typeface="Trebuchet MS" panose="020B0603020202020204"/>
            </a:endParaRPr>
          </a:p>
        </p:txBody>
      </p:sp>
      <p:sp>
        <p:nvSpPr>
          <p:cNvPr id="72" name="Isosceles Triangle 7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95096" y="857248"/>
            <a:ext cx="792559" cy="51435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350" dirty="0">
              <a:solidFill>
                <a:prstClr val="white"/>
              </a:solidFill>
              <a:latin typeface="Trebuchet MS" panose="020B0603020202020204"/>
            </a:endParaRPr>
          </a:p>
        </p:txBody>
      </p:sp>
      <p:sp>
        <p:nvSpPr>
          <p:cNvPr id="2" name="Title 1">
            <a:extLst>
              <a:ext uri="{FF2B5EF4-FFF2-40B4-BE49-F238E27FC236}">
                <a16:creationId xmlns:a16="http://schemas.microsoft.com/office/drawing/2014/main" id="{09F9AD7E-B618-4C83-AC0A-0063FFED6E8A}"/>
              </a:ext>
            </a:extLst>
          </p:cNvPr>
          <p:cNvSpPr>
            <a:spLocks noGrp="1"/>
          </p:cNvSpPr>
          <p:nvPr>
            <p:ph type="title"/>
          </p:nvPr>
        </p:nvSpPr>
        <p:spPr>
          <a:xfrm>
            <a:off x="369331" y="1412155"/>
            <a:ext cx="3495095" cy="1031706"/>
          </a:xfrm>
        </p:spPr>
        <p:txBody>
          <a:bodyPr vert="horz" lIns="68580" tIns="34290" rIns="68580" bIns="34290" rtlCol="0" anchor="ctr">
            <a:normAutofit/>
          </a:bodyPr>
          <a:lstStyle/>
          <a:p>
            <a:pPr>
              <a:lnSpc>
                <a:spcPct val="90000"/>
              </a:lnSpc>
            </a:pPr>
            <a:r>
              <a:rPr lang="sv-SE" sz="2325" dirty="0">
                <a:solidFill>
                  <a:schemeClr val="bg1"/>
                </a:solidFill>
              </a:rPr>
              <a:t>Tvistens klimatavtryck:</a:t>
            </a:r>
          </a:p>
        </p:txBody>
      </p:sp>
      <p:sp>
        <p:nvSpPr>
          <p:cNvPr id="74" name="Isosceles Triangle 7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16772" y="3867150"/>
            <a:ext cx="336550" cy="21336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350" dirty="0">
              <a:solidFill>
                <a:prstClr val="white"/>
              </a:solidFill>
              <a:latin typeface="Trebuchet MS" panose="020B0603020202020204"/>
            </a:endParaRPr>
          </a:p>
        </p:txBody>
      </p:sp>
      <p:pic>
        <p:nvPicPr>
          <p:cNvPr id="49" name="Bildobjekt 3">
            <a:extLst>
              <a:ext uri="{FF2B5EF4-FFF2-40B4-BE49-F238E27FC236}">
                <a16:creationId xmlns:a16="http://schemas.microsoft.com/office/drawing/2014/main" id="{8FD7BDE2-350E-4AF2-9049-B568E6941887}"/>
              </a:ext>
            </a:extLst>
          </p:cNvPr>
          <p:cNvPicPr>
            <a:picLocks noChangeAspect="1"/>
          </p:cNvPicPr>
          <p:nvPr/>
        </p:nvPicPr>
        <p:blipFill>
          <a:blip r:embed="rId3"/>
          <a:stretch>
            <a:fillRect/>
          </a:stretch>
        </p:blipFill>
        <p:spPr>
          <a:xfrm>
            <a:off x="4843180" y="3829451"/>
            <a:ext cx="2100141" cy="535838"/>
          </a:xfrm>
          <a:prstGeom prst="rect">
            <a:avLst/>
          </a:prstGeom>
        </p:spPr>
      </p:pic>
      <p:pic>
        <p:nvPicPr>
          <p:cNvPr id="2054" name="Picture 6" descr="Campaign for Greener Arbitrations">
            <a:extLst>
              <a:ext uri="{FF2B5EF4-FFF2-40B4-BE49-F238E27FC236}">
                <a16:creationId xmlns:a16="http://schemas.microsoft.com/office/drawing/2014/main" id="{779E804C-C106-4D2B-BBBD-56BD24F4E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302" y="1187524"/>
            <a:ext cx="2082752" cy="1041376"/>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2">
            <a:extLst>
              <a:ext uri="{FF2B5EF4-FFF2-40B4-BE49-F238E27FC236}">
                <a16:creationId xmlns:a16="http://schemas.microsoft.com/office/drawing/2014/main" id="{C4E27539-C948-4FBA-904D-7D2BEA2391E0}"/>
              </a:ext>
            </a:extLst>
          </p:cNvPr>
          <p:cNvSpPr txBox="1">
            <a:spLocks/>
          </p:cNvSpPr>
          <p:nvPr/>
        </p:nvSpPr>
        <p:spPr>
          <a:xfrm>
            <a:off x="425594" y="2601451"/>
            <a:ext cx="2626342" cy="2580083"/>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57175" indent="-257175" defTabSz="342900">
              <a:spcBef>
                <a:spcPts val="750"/>
              </a:spcBef>
              <a:buClr>
                <a:srgbClr val="90C226"/>
              </a:buClr>
            </a:pPr>
            <a:r>
              <a:rPr lang="sv-SE" dirty="0">
                <a:solidFill>
                  <a:prstClr val="white"/>
                </a:solidFill>
                <a:latin typeface="Trebuchet MS" panose="020B0603020202020204"/>
              </a:rPr>
              <a:t>Flyg</a:t>
            </a:r>
          </a:p>
          <a:p>
            <a:pPr marL="257175" indent="-257175" defTabSz="342900">
              <a:spcBef>
                <a:spcPts val="750"/>
              </a:spcBef>
              <a:buClr>
                <a:srgbClr val="90C226"/>
              </a:buClr>
            </a:pPr>
            <a:r>
              <a:rPr lang="sv-SE" dirty="0" err="1">
                <a:solidFill>
                  <a:prstClr val="white"/>
                </a:solidFill>
                <a:latin typeface="Trebuchet MS" panose="020B0603020202020204"/>
              </a:rPr>
              <a:t>Bundles</a:t>
            </a:r>
            <a:r>
              <a:rPr lang="sv-SE" dirty="0">
                <a:solidFill>
                  <a:prstClr val="white"/>
                </a:solidFill>
                <a:latin typeface="Trebuchet MS" panose="020B0603020202020204"/>
              </a:rPr>
              <a:t> / utskrifter</a:t>
            </a:r>
          </a:p>
          <a:p>
            <a:pPr marL="257175" indent="-257175" defTabSz="342900">
              <a:spcBef>
                <a:spcPts val="750"/>
              </a:spcBef>
              <a:buClr>
                <a:srgbClr val="90C226"/>
              </a:buClr>
            </a:pPr>
            <a:r>
              <a:rPr lang="sv-SE" dirty="0">
                <a:solidFill>
                  <a:prstClr val="white"/>
                </a:solidFill>
                <a:latin typeface="Trebuchet MS" panose="020B0603020202020204"/>
              </a:rPr>
              <a:t>Serverkapacitet</a:t>
            </a:r>
          </a:p>
          <a:p>
            <a:pPr marL="257175" indent="-257175" defTabSz="342900">
              <a:spcBef>
                <a:spcPts val="750"/>
              </a:spcBef>
              <a:buClr>
                <a:srgbClr val="90C226"/>
              </a:buClr>
            </a:pPr>
            <a:r>
              <a:rPr lang="sv-SE" dirty="0">
                <a:solidFill>
                  <a:prstClr val="white"/>
                </a:solidFill>
                <a:latin typeface="Trebuchet MS" panose="020B0603020202020204"/>
              </a:rPr>
              <a:t>Energi faciliteter</a:t>
            </a:r>
          </a:p>
          <a:p>
            <a:pPr marL="257175" indent="-257175" defTabSz="342900">
              <a:spcBef>
                <a:spcPts val="750"/>
              </a:spcBef>
              <a:buClr>
                <a:srgbClr val="90C226"/>
              </a:buClr>
            </a:pPr>
            <a:r>
              <a:rPr lang="sv-SE" dirty="0">
                <a:solidFill>
                  <a:prstClr val="white"/>
                </a:solidFill>
                <a:latin typeface="Trebuchet MS" panose="020B0603020202020204"/>
              </a:rPr>
              <a:t>1 stor tvist</a:t>
            </a:r>
            <a:br>
              <a:rPr lang="sv-SE" dirty="0">
                <a:solidFill>
                  <a:prstClr val="white"/>
                </a:solidFill>
                <a:latin typeface="Trebuchet MS" panose="020B0603020202020204"/>
              </a:rPr>
            </a:br>
            <a:r>
              <a:rPr lang="sv-SE" dirty="0">
                <a:solidFill>
                  <a:prstClr val="white"/>
                </a:solidFill>
                <a:latin typeface="Trebuchet MS" panose="020B0603020202020204"/>
              </a:rPr>
              <a:t>= 20 000 träd</a:t>
            </a:r>
          </a:p>
          <a:p>
            <a:pPr marL="257175" indent="-257175" defTabSz="342900">
              <a:spcBef>
                <a:spcPts val="750"/>
              </a:spcBef>
              <a:buClr>
                <a:srgbClr val="90C226"/>
              </a:buClr>
            </a:pPr>
            <a:endParaRPr lang="en-US" sz="1350" dirty="0">
              <a:solidFill>
                <a:prstClr val="white"/>
              </a:solidFill>
              <a:latin typeface="Trebuchet MS" panose="020B0603020202020204"/>
            </a:endParaRPr>
          </a:p>
          <a:p>
            <a:pPr marL="257175" indent="-257175" defTabSz="342900">
              <a:spcBef>
                <a:spcPts val="750"/>
              </a:spcBef>
              <a:buClr>
                <a:srgbClr val="90C226"/>
              </a:buClr>
            </a:pPr>
            <a:endParaRPr lang="en-US" sz="1350" dirty="0">
              <a:solidFill>
                <a:prstClr val="white"/>
              </a:solidFill>
              <a:latin typeface="Trebuchet MS" panose="020B0603020202020204"/>
            </a:endParaRPr>
          </a:p>
          <a:p>
            <a:pPr marL="257175" indent="-257175" defTabSz="342900">
              <a:spcBef>
                <a:spcPts val="750"/>
              </a:spcBef>
              <a:buClr>
                <a:srgbClr val="90C226"/>
              </a:buClr>
            </a:pPr>
            <a:endParaRPr lang="en-US" sz="1350" dirty="0">
              <a:solidFill>
                <a:prstClr val="white"/>
              </a:solidFill>
              <a:latin typeface="Trebuchet MS" panose="020B0603020202020204"/>
            </a:endParaRPr>
          </a:p>
        </p:txBody>
      </p:sp>
      <p:sp>
        <p:nvSpPr>
          <p:cNvPr id="3" name="Content Placeholder 2">
            <a:extLst>
              <a:ext uri="{FF2B5EF4-FFF2-40B4-BE49-F238E27FC236}">
                <a16:creationId xmlns:a16="http://schemas.microsoft.com/office/drawing/2014/main" id="{3DD873C7-2583-431B-89CA-80FE48689A6F}"/>
              </a:ext>
            </a:extLst>
          </p:cNvPr>
          <p:cNvSpPr>
            <a:spLocks noGrp="1"/>
          </p:cNvSpPr>
          <p:nvPr>
            <p:ph sz="half" idx="1"/>
          </p:nvPr>
        </p:nvSpPr>
        <p:spPr>
          <a:xfrm>
            <a:off x="4519043" y="2369695"/>
            <a:ext cx="2980457" cy="1091023"/>
          </a:xfrm>
        </p:spPr>
        <p:txBody>
          <a:bodyPr vert="horz" lIns="68580" tIns="34290" rIns="68580" bIns="34290" rtlCol="0">
            <a:normAutofit lnSpcReduction="10000"/>
          </a:bodyPr>
          <a:lstStyle/>
          <a:p>
            <a:r>
              <a:rPr lang="sv-SE" sz="1800" dirty="0">
                <a:solidFill>
                  <a:schemeClr val="tx1"/>
                </a:solidFill>
              </a:rPr>
              <a:t>Minska flygandet</a:t>
            </a:r>
          </a:p>
          <a:p>
            <a:r>
              <a:rPr lang="sv-SE" sz="1800" dirty="0">
                <a:solidFill>
                  <a:schemeClr val="tx1"/>
                </a:solidFill>
              </a:rPr>
              <a:t>Färre hard </a:t>
            </a:r>
            <a:r>
              <a:rPr lang="sv-SE" sz="1800" dirty="0" err="1">
                <a:solidFill>
                  <a:schemeClr val="tx1"/>
                </a:solidFill>
              </a:rPr>
              <a:t>copies</a:t>
            </a:r>
            <a:endParaRPr lang="sv-SE" sz="1800" dirty="0">
              <a:solidFill>
                <a:schemeClr val="tx1"/>
              </a:solidFill>
            </a:endParaRPr>
          </a:p>
          <a:p>
            <a:r>
              <a:rPr lang="sv-SE" sz="1800" dirty="0">
                <a:solidFill>
                  <a:schemeClr val="tx1"/>
                </a:solidFill>
              </a:rPr>
              <a:t>Fokus grön energi</a:t>
            </a:r>
          </a:p>
          <a:p>
            <a:endParaRPr lang="en-US" dirty="0">
              <a:solidFill>
                <a:schemeClr val="tx1"/>
              </a:solidFill>
            </a:endParaRPr>
          </a:p>
        </p:txBody>
      </p:sp>
      <p:sp>
        <p:nvSpPr>
          <p:cNvPr id="35" name="Content Placeholder 2">
            <a:extLst>
              <a:ext uri="{FF2B5EF4-FFF2-40B4-BE49-F238E27FC236}">
                <a16:creationId xmlns:a16="http://schemas.microsoft.com/office/drawing/2014/main" id="{B4676FE0-B06C-4656-8761-6F4DDADC31D3}"/>
              </a:ext>
            </a:extLst>
          </p:cNvPr>
          <p:cNvSpPr txBox="1">
            <a:spLocks/>
          </p:cNvSpPr>
          <p:nvPr/>
        </p:nvSpPr>
        <p:spPr>
          <a:xfrm>
            <a:off x="4588302" y="4448210"/>
            <a:ext cx="2980457" cy="1298508"/>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57175" indent="-257175" defTabSz="342900">
              <a:spcBef>
                <a:spcPts val="750"/>
              </a:spcBef>
              <a:buClr>
                <a:srgbClr val="90C226"/>
              </a:buClr>
            </a:pPr>
            <a:r>
              <a:rPr lang="sv-SE" dirty="0">
                <a:solidFill>
                  <a:prstClr val="black"/>
                </a:solidFill>
                <a:latin typeface="Trebuchet MS" panose="020B0603020202020204"/>
              </a:rPr>
              <a:t>Strategiskt kring val av förfarande</a:t>
            </a:r>
          </a:p>
          <a:p>
            <a:pPr marL="257175" indent="-257175" defTabSz="342900">
              <a:spcBef>
                <a:spcPts val="750"/>
              </a:spcBef>
              <a:buClr>
                <a:srgbClr val="90C226"/>
              </a:buClr>
            </a:pPr>
            <a:r>
              <a:rPr lang="sv-SE" dirty="0">
                <a:solidFill>
                  <a:prstClr val="black"/>
                </a:solidFill>
                <a:latin typeface="Trebuchet MS" panose="020B0603020202020204"/>
              </a:rPr>
              <a:t>Transparens</a:t>
            </a:r>
          </a:p>
        </p:txBody>
      </p:sp>
      <p:grpSp>
        <p:nvGrpSpPr>
          <p:cNvPr id="12" name="Group 11">
            <a:extLst>
              <a:ext uri="{FF2B5EF4-FFF2-40B4-BE49-F238E27FC236}">
                <a16:creationId xmlns:a16="http://schemas.microsoft.com/office/drawing/2014/main" id="{DC3EAF18-CE78-45B4-8D79-FF9AC25A57FD}"/>
              </a:ext>
            </a:extLst>
          </p:cNvPr>
          <p:cNvGrpSpPr/>
          <p:nvPr/>
        </p:nvGrpSpPr>
        <p:grpSpPr>
          <a:xfrm>
            <a:off x="4319169" y="3934139"/>
            <a:ext cx="430582" cy="383720"/>
            <a:chOff x="5700640" y="3327360"/>
            <a:chExt cx="790560" cy="704520"/>
          </a:xfrm>
        </p:grpSpPr>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2E8AED34-2E63-43CF-8EA5-6DDFF4B5543A}"/>
                    </a:ext>
                  </a:extLst>
                </p14:cNvPr>
                <p14:cNvContentPartPr/>
                <p14:nvPr/>
              </p14:nvContentPartPr>
              <p14:xfrm>
                <a:off x="5700640" y="3685560"/>
                <a:ext cx="790560" cy="38520"/>
              </p14:xfrm>
            </p:contentPart>
          </mc:Choice>
          <mc:Fallback xmlns="">
            <p:pic>
              <p:nvPicPr>
                <p:cNvPr id="10" name="Ink 9">
                  <a:extLst>
                    <a:ext uri="{FF2B5EF4-FFF2-40B4-BE49-F238E27FC236}">
                      <a16:creationId xmlns:a16="http://schemas.microsoft.com/office/drawing/2014/main" id="{2E8AED34-2E63-43CF-8EA5-6DDFF4B5543A}"/>
                    </a:ext>
                  </a:extLst>
                </p:cNvPr>
                <p:cNvPicPr/>
                <p:nvPr/>
              </p:nvPicPr>
              <p:blipFill>
                <a:blip r:embed="rId6"/>
                <a:stretch>
                  <a:fillRect/>
                </a:stretch>
              </p:blipFill>
              <p:spPr>
                <a:xfrm>
                  <a:off x="5613901" y="3599137"/>
                  <a:ext cx="963541" cy="21087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BCFF81EE-96F7-4705-9FFB-6F7128572F3E}"/>
                    </a:ext>
                  </a:extLst>
                </p14:cNvPr>
                <p14:cNvContentPartPr/>
                <p14:nvPr/>
              </p14:nvContentPartPr>
              <p14:xfrm>
                <a:off x="6086200" y="3327360"/>
                <a:ext cx="27720" cy="704520"/>
              </p14:xfrm>
            </p:contentPart>
          </mc:Choice>
          <mc:Fallback xmlns="">
            <p:pic>
              <p:nvPicPr>
                <p:cNvPr id="11" name="Ink 10">
                  <a:extLst>
                    <a:ext uri="{FF2B5EF4-FFF2-40B4-BE49-F238E27FC236}">
                      <a16:creationId xmlns:a16="http://schemas.microsoft.com/office/drawing/2014/main" id="{BCFF81EE-96F7-4705-9FFB-6F7128572F3E}"/>
                    </a:ext>
                  </a:extLst>
                </p:cNvPr>
                <p:cNvPicPr/>
                <p:nvPr/>
              </p:nvPicPr>
              <p:blipFill>
                <a:blip r:embed="rId8"/>
                <a:stretch>
                  <a:fillRect/>
                </a:stretch>
              </p:blipFill>
              <p:spPr>
                <a:xfrm>
                  <a:off x="5999575" y="3240596"/>
                  <a:ext cx="200475" cy="877551"/>
                </a:xfrm>
                <a:prstGeom prst="rect">
                  <a:avLst/>
                </a:prstGeom>
              </p:spPr>
            </p:pic>
          </mc:Fallback>
        </mc:AlternateContent>
      </p:grpSp>
    </p:spTree>
    <p:extLst>
      <p:ext uri="{BB962C8B-B14F-4D97-AF65-F5344CB8AC3E}">
        <p14:creationId xmlns:p14="http://schemas.microsoft.com/office/powerpoint/2010/main" val="394471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14">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0900"/>
            <a:ext cx="9144000" cy="5149850"/>
            <a:chOff x="0" y="-8467"/>
            <a:chExt cx="12192000" cy="6866467"/>
          </a:xfrm>
        </p:grpSpPr>
        <p:cxnSp>
          <p:nvCxnSpPr>
            <p:cNvPr id="16" name="Straight Connector 15">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9F9AD7E-B618-4C83-AC0A-0063FFED6E8A}"/>
              </a:ext>
            </a:extLst>
          </p:cNvPr>
          <p:cNvSpPr>
            <a:spLocks noGrp="1"/>
          </p:cNvSpPr>
          <p:nvPr>
            <p:ph type="title"/>
          </p:nvPr>
        </p:nvSpPr>
        <p:spPr>
          <a:xfrm>
            <a:off x="213628" y="718659"/>
            <a:ext cx="3948058" cy="990600"/>
          </a:xfrm>
        </p:spPr>
        <p:txBody>
          <a:bodyPr vert="horz" lIns="68580" tIns="34290" rIns="68580" bIns="34290" rtlCol="0" anchor="ctr">
            <a:noAutofit/>
          </a:bodyPr>
          <a:lstStyle/>
          <a:p>
            <a:pPr>
              <a:lnSpc>
                <a:spcPct val="90000"/>
              </a:lnSpc>
            </a:pPr>
            <a:r>
              <a:rPr lang="sv-SE" sz="2800" dirty="0"/>
              <a:t>Klimatet i skiljeförfaranden</a:t>
            </a:r>
          </a:p>
        </p:txBody>
      </p:sp>
      <p:sp>
        <p:nvSpPr>
          <p:cNvPr id="3" name="Content Placeholder 2">
            <a:extLst>
              <a:ext uri="{FF2B5EF4-FFF2-40B4-BE49-F238E27FC236}">
                <a16:creationId xmlns:a16="http://schemas.microsoft.com/office/drawing/2014/main" id="{3DD873C7-2583-431B-89CA-80FE48689A6F}"/>
              </a:ext>
            </a:extLst>
          </p:cNvPr>
          <p:cNvSpPr>
            <a:spLocks noGrp="1"/>
          </p:cNvSpPr>
          <p:nvPr>
            <p:ph sz="half" idx="1"/>
          </p:nvPr>
        </p:nvSpPr>
        <p:spPr>
          <a:xfrm>
            <a:off x="213627" y="1879806"/>
            <a:ext cx="4009633" cy="3339688"/>
          </a:xfrm>
        </p:spPr>
        <p:txBody>
          <a:bodyPr vert="horz" lIns="68580" tIns="34290" rIns="68580" bIns="34290" rtlCol="0">
            <a:noAutofit/>
          </a:bodyPr>
          <a:lstStyle/>
          <a:p>
            <a:pPr>
              <a:lnSpc>
                <a:spcPct val="150000"/>
              </a:lnSpc>
            </a:pPr>
            <a:r>
              <a:rPr lang="sv-SE" sz="2000" dirty="0"/>
              <a:t>Kommersiella tvister i klimatomställningens spår</a:t>
            </a:r>
          </a:p>
          <a:p>
            <a:pPr>
              <a:lnSpc>
                <a:spcPct val="150000"/>
              </a:lnSpc>
            </a:pPr>
            <a:r>
              <a:rPr lang="sv-SE" sz="2000" dirty="0"/>
              <a:t>Tvist </a:t>
            </a:r>
            <a:r>
              <a:rPr lang="sv-SE" sz="2000" i="1" dirty="0"/>
              <a:t>orsakat</a:t>
            </a:r>
            <a:r>
              <a:rPr lang="sv-SE" sz="2000" dirty="0"/>
              <a:t> av klimatförändring?</a:t>
            </a:r>
          </a:p>
          <a:p>
            <a:pPr>
              <a:lnSpc>
                <a:spcPct val="150000"/>
              </a:lnSpc>
            </a:pPr>
            <a:r>
              <a:rPr lang="sv-SE" sz="2000" dirty="0"/>
              <a:t>Nya bedömningar</a:t>
            </a:r>
          </a:p>
          <a:p>
            <a:pPr>
              <a:lnSpc>
                <a:spcPct val="150000"/>
              </a:lnSpc>
            </a:pPr>
            <a:r>
              <a:rPr lang="sv-SE" sz="2000" dirty="0"/>
              <a:t>Investeringsrätten och klimatet</a:t>
            </a:r>
          </a:p>
          <a:p>
            <a:pPr>
              <a:lnSpc>
                <a:spcPct val="90000"/>
              </a:lnSpc>
            </a:pPr>
            <a:endParaRPr lang="en-US" sz="1500" dirty="0"/>
          </a:p>
          <a:p>
            <a:pPr marL="0" indent="0">
              <a:lnSpc>
                <a:spcPct val="90000"/>
              </a:lnSpc>
              <a:buNone/>
            </a:pPr>
            <a:r>
              <a:rPr lang="en-US" sz="1500" dirty="0"/>
              <a:t>	</a:t>
            </a:r>
          </a:p>
        </p:txBody>
      </p:sp>
      <p:pic>
        <p:nvPicPr>
          <p:cNvPr id="5" name="Picture 10" descr="Why we welcome poetic justice and despair at poetic injustice">
            <a:extLst>
              <a:ext uri="{FF2B5EF4-FFF2-40B4-BE49-F238E27FC236}">
                <a16:creationId xmlns:a16="http://schemas.microsoft.com/office/drawing/2014/main" id="{F3E0BEFC-141B-4050-A867-C6664CF8B4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02" t="8575" r="16127" b="5552"/>
          <a:stretch/>
        </p:blipFill>
        <p:spPr bwMode="auto">
          <a:xfrm>
            <a:off x="4201641" y="850900"/>
            <a:ext cx="4973594" cy="515620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D758446-940A-46AB-8FD3-9A8D1BCCDB1B}"/>
              </a:ext>
            </a:extLst>
          </p:cNvPr>
          <p:cNvGrpSpPr/>
          <p:nvPr/>
        </p:nvGrpSpPr>
        <p:grpSpPr>
          <a:xfrm rot="838740">
            <a:off x="4961280" y="1693748"/>
            <a:ext cx="630299" cy="320502"/>
            <a:chOff x="8462724" y="3958226"/>
            <a:chExt cx="1120583" cy="514924"/>
          </a:xfrm>
          <a:solidFill>
            <a:schemeClr val="accent1"/>
          </a:solidFill>
        </p:grpSpPr>
        <p:grpSp>
          <p:nvGrpSpPr>
            <p:cNvPr id="30" name="Group 29">
              <a:extLst>
                <a:ext uri="{FF2B5EF4-FFF2-40B4-BE49-F238E27FC236}">
                  <a16:creationId xmlns:a16="http://schemas.microsoft.com/office/drawing/2014/main" id="{0B4F2CA1-D200-4B90-BF17-B3A56B350C29}"/>
                </a:ext>
              </a:extLst>
            </p:cNvPr>
            <p:cNvGrpSpPr/>
            <p:nvPr/>
          </p:nvGrpSpPr>
          <p:grpSpPr>
            <a:xfrm>
              <a:off x="8462724" y="3958226"/>
              <a:ext cx="1120583" cy="514924"/>
              <a:chOff x="8451273" y="3973949"/>
              <a:chExt cx="1120583" cy="514924"/>
            </a:xfrm>
            <a:grpFill/>
          </p:grpSpPr>
          <p:sp>
            <p:nvSpPr>
              <p:cNvPr id="34" name="Oval 33">
                <a:extLst>
                  <a:ext uri="{FF2B5EF4-FFF2-40B4-BE49-F238E27FC236}">
                    <a16:creationId xmlns:a16="http://schemas.microsoft.com/office/drawing/2014/main" id="{3255667B-F1E9-4B74-9378-1FA77F74BBD8}"/>
                  </a:ext>
                </a:extLst>
              </p:cNvPr>
              <p:cNvSpPr/>
              <p:nvPr/>
            </p:nvSpPr>
            <p:spPr>
              <a:xfrm>
                <a:off x="8451273" y="4013200"/>
                <a:ext cx="481060" cy="4756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SE" sz="1350">
                  <a:solidFill>
                    <a:prstClr val="white"/>
                  </a:solidFill>
                  <a:latin typeface="Trebuchet MS" panose="020B0603020202020204"/>
                </a:endParaRPr>
              </a:p>
            </p:txBody>
          </p:sp>
          <p:sp>
            <p:nvSpPr>
              <p:cNvPr id="36" name="Oval 35">
                <a:extLst>
                  <a:ext uri="{FF2B5EF4-FFF2-40B4-BE49-F238E27FC236}">
                    <a16:creationId xmlns:a16="http://schemas.microsoft.com/office/drawing/2014/main" id="{5D19C552-1F32-4FBA-8FF7-E18D95004B28}"/>
                  </a:ext>
                </a:extLst>
              </p:cNvPr>
              <p:cNvSpPr/>
              <p:nvPr/>
            </p:nvSpPr>
            <p:spPr>
              <a:xfrm>
                <a:off x="9090796" y="3973949"/>
                <a:ext cx="481060" cy="4756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SE" sz="1350">
                  <a:solidFill>
                    <a:prstClr val="white"/>
                  </a:solidFill>
                  <a:latin typeface="Trebuchet MS" panose="020B0603020202020204"/>
                </a:endParaRPr>
              </a:p>
            </p:txBody>
          </p:sp>
        </p:grpSp>
        <p:sp>
          <p:nvSpPr>
            <p:cNvPr id="32" name="Block Arc 31">
              <a:extLst>
                <a:ext uri="{FF2B5EF4-FFF2-40B4-BE49-F238E27FC236}">
                  <a16:creationId xmlns:a16="http://schemas.microsoft.com/office/drawing/2014/main" id="{807CEAD3-5145-4B99-9307-E7849302E602}"/>
                </a:ext>
              </a:extLst>
            </p:cNvPr>
            <p:cNvSpPr/>
            <p:nvPr/>
          </p:nvSpPr>
          <p:spPr>
            <a:xfrm>
              <a:off x="8896350" y="4083049"/>
              <a:ext cx="264991" cy="139453"/>
            </a:xfrm>
            <a:prstGeom prst="blockArc">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SE" sz="1350">
                <a:ln w="0"/>
                <a:solidFill>
                  <a:srgbClr val="90C226"/>
                </a:solidFill>
                <a:effectLst>
                  <a:outerShdw blurRad="38100" dist="25400" dir="5400000" algn="ctr" rotWithShape="0">
                    <a:srgbClr val="6E747A">
                      <a:alpha val="43000"/>
                    </a:srgbClr>
                  </a:outerShdw>
                </a:effectLst>
                <a:latin typeface="Trebuchet MS" panose="020B0603020202020204"/>
              </a:endParaRPr>
            </a:p>
          </p:txBody>
        </p:sp>
      </p:grpSp>
      <p:pic>
        <p:nvPicPr>
          <p:cNvPr id="13" name="Graphic 12" descr="Earth globe: Africa and Europe with solid fill">
            <a:extLst>
              <a:ext uri="{FF2B5EF4-FFF2-40B4-BE49-F238E27FC236}">
                <a16:creationId xmlns:a16="http://schemas.microsoft.com/office/drawing/2014/main" id="{A0AFD8FB-7AEB-4FFF-99C3-B4E1FEE01F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9919" y="4276847"/>
            <a:ext cx="1314206" cy="1314206"/>
          </a:xfrm>
          <a:prstGeom prst="rect">
            <a:avLst/>
          </a:prstGeom>
        </p:spPr>
      </p:pic>
      <p:pic>
        <p:nvPicPr>
          <p:cNvPr id="26" name="Graphic 25" descr="Euro with solid fill">
            <a:extLst>
              <a:ext uri="{FF2B5EF4-FFF2-40B4-BE49-F238E27FC236}">
                <a16:creationId xmlns:a16="http://schemas.microsoft.com/office/drawing/2014/main" id="{25C877E5-C286-4E50-B3D6-3ADA54F736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84900" y="4141156"/>
            <a:ext cx="685800" cy="685800"/>
          </a:xfrm>
          <a:prstGeom prst="rect">
            <a:avLst/>
          </a:prstGeom>
        </p:spPr>
      </p:pic>
      <p:pic>
        <p:nvPicPr>
          <p:cNvPr id="38" name="Graphic 37" descr="Yuan outline">
            <a:extLst>
              <a:ext uri="{FF2B5EF4-FFF2-40B4-BE49-F238E27FC236}">
                <a16:creationId xmlns:a16="http://schemas.microsoft.com/office/drawing/2014/main" id="{4058DA31-FA0F-4196-A884-3E9F0F11B0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5805" y="3933947"/>
            <a:ext cx="760443" cy="685800"/>
          </a:xfrm>
          <a:prstGeom prst="rect">
            <a:avLst/>
          </a:prstGeom>
        </p:spPr>
      </p:pic>
      <p:pic>
        <p:nvPicPr>
          <p:cNvPr id="40" name="Graphic 39" descr="Dollar outline">
            <a:extLst>
              <a:ext uri="{FF2B5EF4-FFF2-40B4-BE49-F238E27FC236}">
                <a16:creationId xmlns:a16="http://schemas.microsoft.com/office/drawing/2014/main" id="{97C463C1-4582-4EA8-B154-0B5B996794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27800" y="3867150"/>
            <a:ext cx="685800" cy="685800"/>
          </a:xfrm>
          <a:prstGeom prst="rect">
            <a:avLst/>
          </a:prstGeom>
        </p:spPr>
      </p:pic>
      <p:pic>
        <p:nvPicPr>
          <p:cNvPr id="7" name="Picture 6">
            <a:extLst>
              <a:ext uri="{FF2B5EF4-FFF2-40B4-BE49-F238E27FC236}">
                <a16:creationId xmlns:a16="http://schemas.microsoft.com/office/drawing/2014/main" id="{77FF513B-541B-2C9E-8C36-FA7B97B64FDD}"/>
              </a:ext>
            </a:extLst>
          </p:cNvPr>
          <p:cNvPicPr>
            <a:picLocks noChangeAspect="1"/>
          </p:cNvPicPr>
          <p:nvPr/>
        </p:nvPicPr>
        <p:blipFill>
          <a:blip r:embed="rId12"/>
          <a:stretch>
            <a:fillRect/>
          </a:stretch>
        </p:blipFill>
        <p:spPr>
          <a:xfrm>
            <a:off x="6847402" y="6168634"/>
            <a:ext cx="2066723" cy="530398"/>
          </a:xfrm>
          <a:prstGeom prst="rect">
            <a:avLst/>
          </a:prstGeom>
        </p:spPr>
      </p:pic>
    </p:spTree>
    <p:extLst>
      <p:ext uri="{BB962C8B-B14F-4D97-AF65-F5344CB8AC3E}">
        <p14:creationId xmlns:p14="http://schemas.microsoft.com/office/powerpoint/2010/main" val="335895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Sharpest In The Courtroom | Suits for Lawyers – Menzclub">
            <a:extLst>
              <a:ext uri="{FF2B5EF4-FFF2-40B4-BE49-F238E27FC236}">
                <a16:creationId xmlns:a16="http://schemas.microsoft.com/office/drawing/2014/main" id="{DBAFD69C-4AAB-4988-96D0-1C3BC757D233}"/>
              </a:ext>
            </a:extLst>
          </p:cNvPr>
          <p:cNvPicPr>
            <a:picLocks noChangeAspect="1" noChangeArrowheads="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Lst>
          </a:blip>
          <a:srcRect t="4007" b="39743"/>
          <a:stretch/>
        </p:blipFill>
        <p:spPr bwMode="auto">
          <a:xfrm>
            <a:off x="15" y="843364"/>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005B3B-985F-4ECF-9DE3-5073F473D984}"/>
              </a:ext>
            </a:extLst>
          </p:cNvPr>
          <p:cNvSpPr>
            <a:spLocks noGrp="1"/>
          </p:cNvSpPr>
          <p:nvPr>
            <p:ph type="title"/>
          </p:nvPr>
        </p:nvSpPr>
        <p:spPr>
          <a:xfrm>
            <a:off x="1830667" y="2096146"/>
            <a:ext cx="6779258" cy="981019"/>
          </a:xfrm>
        </p:spPr>
        <p:txBody>
          <a:bodyPr vert="horz" lIns="68580" tIns="34290" rIns="68580" bIns="34290" rtlCol="0" anchor="t">
            <a:noAutofit/>
          </a:bodyPr>
          <a:lstStyle/>
          <a:p>
            <a:r>
              <a:rPr lang="en-US" sz="3000" b="1" dirty="0">
                <a:latin typeface="Calibri" panose="020F0502020204030204" pitchFamily="34" charset="0"/>
                <a:cs typeface="Calibri" panose="020F0502020204030204" pitchFamily="34" charset="0"/>
              </a:rPr>
              <a:t>Arbitration and Climate Change</a:t>
            </a:r>
          </a:p>
        </p:txBody>
      </p:sp>
      <p:sp>
        <p:nvSpPr>
          <p:cNvPr id="3" name="Content Placeholder 2">
            <a:extLst>
              <a:ext uri="{FF2B5EF4-FFF2-40B4-BE49-F238E27FC236}">
                <a16:creationId xmlns:a16="http://schemas.microsoft.com/office/drawing/2014/main" id="{2B94271E-94DF-4CD1-AB35-34E2813FA6BE}"/>
              </a:ext>
            </a:extLst>
          </p:cNvPr>
          <p:cNvSpPr>
            <a:spLocks noGrp="1"/>
          </p:cNvSpPr>
          <p:nvPr>
            <p:ph sz="half" idx="1"/>
          </p:nvPr>
        </p:nvSpPr>
        <p:spPr>
          <a:xfrm>
            <a:off x="2242042" y="3123974"/>
            <a:ext cx="4584644" cy="1800305"/>
          </a:xfrm>
        </p:spPr>
        <p:txBody>
          <a:bodyPr vert="horz" lIns="68580" tIns="34290" rIns="68580" bIns="34290" rtlCol="0">
            <a:noAutofit/>
          </a:bodyPr>
          <a:lstStyle/>
          <a:p>
            <a:r>
              <a:rPr lang="en-US" sz="2250" dirty="0">
                <a:solidFill>
                  <a:srgbClr val="FFFFFF"/>
                </a:solidFill>
                <a:latin typeface="Calibri" panose="020F0502020204030204" pitchFamily="34" charset="0"/>
                <a:cs typeface="Calibri" panose="020F0502020204030204" pitchFamily="34" charset="0"/>
              </a:rPr>
              <a:t>Ny </a:t>
            </a:r>
            <a:r>
              <a:rPr lang="en-US" sz="2250" dirty="0" err="1">
                <a:solidFill>
                  <a:srgbClr val="FFFFFF"/>
                </a:solidFill>
                <a:latin typeface="Calibri" panose="020F0502020204030204" pitchFamily="34" charset="0"/>
                <a:cs typeface="Calibri" panose="020F0502020204030204" pitchFamily="34" charset="0"/>
              </a:rPr>
              <a:t>specialistkunskap</a:t>
            </a:r>
            <a:endParaRPr lang="en-US" sz="2250" dirty="0">
              <a:solidFill>
                <a:srgbClr val="FFFFFF"/>
              </a:solidFill>
              <a:latin typeface="Calibri" panose="020F0502020204030204" pitchFamily="34" charset="0"/>
              <a:cs typeface="Calibri" panose="020F0502020204030204" pitchFamily="34" charset="0"/>
            </a:endParaRPr>
          </a:p>
          <a:p>
            <a:r>
              <a:rPr lang="en-US" sz="2250" dirty="0">
                <a:solidFill>
                  <a:srgbClr val="FFFFFF"/>
                </a:solidFill>
                <a:latin typeface="Calibri" panose="020F0502020204030204" pitchFamily="34" charset="0"/>
                <a:cs typeface="Calibri" panose="020F0502020204030204" pitchFamily="34" charset="0"/>
              </a:rPr>
              <a:t>(</a:t>
            </a:r>
            <a:r>
              <a:rPr lang="en-US" sz="2250" dirty="0" err="1">
                <a:solidFill>
                  <a:srgbClr val="FFFFFF"/>
                </a:solidFill>
                <a:latin typeface="Calibri" panose="020F0502020204030204" pitchFamily="34" charset="0"/>
                <a:cs typeface="Calibri" panose="020F0502020204030204" pitchFamily="34" charset="0"/>
              </a:rPr>
              <a:t>Ännu</a:t>
            </a:r>
            <a:r>
              <a:rPr lang="en-US" sz="2250" dirty="0">
                <a:solidFill>
                  <a:srgbClr val="FFFFFF"/>
                </a:solidFill>
                <a:latin typeface="Calibri" panose="020F0502020204030204" pitchFamily="34" charset="0"/>
                <a:cs typeface="Calibri" panose="020F0502020204030204" pitchFamily="34" charset="0"/>
              </a:rPr>
              <a:t>) </a:t>
            </a:r>
            <a:r>
              <a:rPr lang="en-US" sz="2250" dirty="0" err="1">
                <a:solidFill>
                  <a:srgbClr val="FFFFFF"/>
                </a:solidFill>
                <a:latin typeface="Calibri" panose="020F0502020204030204" pitchFamily="34" charset="0"/>
                <a:cs typeface="Calibri" panose="020F0502020204030204" pitchFamily="34" charset="0"/>
              </a:rPr>
              <a:t>större</a:t>
            </a:r>
            <a:r>
              <a:rPr lang="en-US" sz="2250" dirty="0">
                <a:solidFill>
                  <a:srgbClr val="FFFFFF"/>
                </a:solidFill>
                <a:latin typeface="Calibri" panose="020F0502020204030204" pitchFamily="34" charset="0"/>
                <a:cs typeface="Calibri" panose="020F0502020204030204" pitchFamily="34" charset="0"/>
              </a:rPr>
              <a:t> </a:t>
            </a:r>
            <a:r>
              <a:rPr lang="en-US" sz="2250" dirty="0" err="1">
                <a:solidFill>
                  <a:srgbClr val="FFFFFF"/>
                </a:solidFill>
                <a:latin typeface="Calibri" panose="020F0502020204030204" pitchFamily="34" charset="0"/>
                <a:cs typeface="Calibri" panose="020F0502020204030204" pitchFamily="34" charset="0"/>
              </a:rPr>
              <a:t>perspektiv</a:t>
            </a:r>
            <a:endParaRPr lang="en-US" sz="2250" dirty="0">
              <a:solidFill>
                <a:srgbClr val="FFFFFF"/>
              </a:solidFill>
              <a:latin typeface="Calibri" panose="020F0502020204030204" pitchFamily="34" charset="0"/>
              <a:cs typeface="Calibri" panose="020F0502020204030204" pitchFamily="34" charset="0"/>
            </a:endParaRPr>
          </a:p>
          <a:p>
            <a:r>
              <a:rPr lang="en-US" sz="2250" dirty="0">
                <a:solidFill>
                  <a:srgbClr val="FFFFFF"/>
                </a:solidFill>
                <a:latin typeface="Calibri" panose="020F0502020204030204" pitchFamily="34" charset="0"/>
                <a:cs typeface="Calibri" panose="020F0502020204030204" pitchFamily="34" charset="0"/>
              </a:rPr>
              <a:t>“</a:t>
            </a:r>
            <a:r>
              <a:rPr lang="en-US" sz="2250" dirty="0" err="1">
                <a:solidFill>
                  <a:srgbClr val="FFFFFF"/>
                </a:solidFill>
                <a:latin typeface="Calibri" panose="020F0502020204030204" pitchFamily="34" charset="0"/>
                <a:cs typeface="Calibri" panose="020F0502020204030204" pitchFamily="34" charset="0"/>
              </a:rPr>
              <a:t>Vad</a:t>
            </a:r>
            <a:r>
              <a:rPr lang="en-US" sz="2250" dirty="0">
                <a:solidFill>
                  <a:srgbClr val="FFFFFF"/>
                </a:solidFill>
                <a:latin typeface="Calibri" panose="020F0502020204030204" pitchFamily="34" charset="0"/>
                <a:cs typeface="Calibri" panose="020F0502020204030204" pitchFamily="34" charset="0"/>
              </a:rPr>
              <a:t> </a:t>
            </a:r>
            <a:r>
              <a:rPr lang="en-US" sz="2250" dirty="0" err="1">
                <a:solidFill>
                  <a:srgbClr val="FFFFFF"/>
                </a:solidFill>
                <a:latin typeface="Calibri" panose="020F0502020204030204" pitchFamily="34" charset="0"/>
                <a:cs typeface="Calibri" panose="020F0502020204030204" pitchFamily="34" charset="0"/>
              </a:rPr>
              <a:t>kan</a:t>
            </a:r>
            <a:r>
              <a:rPr lang="en-US" sz="2250" dirty="0">
                <a:solidFill>
                  <a:srgbClr val="FFFFFF"/>
                </a:solidFill>
                <a:latin typeface="Calibri" panose="020F0502020204030204" pitchFamily="34" charset="0"/>
                <a:cs typeface="Calibri" panose="020F0502020204030204" pitchFamily="34" charset="0"/>
              </a:rPr>
              <a:t> vi </a:t>
            </a:r>
            <a:r>
              <a:rPr lang="en-US" sz="2250" dirty="0" err="1">
                <a:solidFill>
                  <a:srgbClr val="FFFFFF"/>
                </a:solidFill>
                <a:latin typeface="Calibri" panose="020F0502020204030204" pitchFamily="34" charset="0"/>
                <a:cs typeface="Calibri" panose="020F0502020204030204" pitchFamily="34" charset="0"/>
              </a:rPr>
              <a:t>göra</a:t>
            </a:r>
            <a:r>
              <a:rPr lang="en-US" sz="2250" dirty="0">
                <a:solidFill>
                  <a:srgbClr val="FFFFFF"/>
                </a:solidFill>
                <a:latin typeface="Calibri" panose="020F0502020204030204" pitchFamily="34" charset="0"/>
                <a:cs typeface="Calibri" panose="020F0502020204030204" pitchFamily="34" charset="0"/>
              </a:rPr>
              <a:t> </a:t>
            </a:r>
            <a:r>
              <a:rPr lang="en-US" sz="2250" dirty="0" err="1">
                <a:solidFill>
                  <a:srgbClr val="FFFFFF"/>
                </a:solidFill>
                <a:latin typeface="Calibri" panose="020F0502020204030204" pitchFamily="34" charset="0"/>
                <a:cs typeface="Calibri" panose="020F0502020204030204" pitchFamily="34" charset="0"/>
              </a:rPr>
              <a:t>annorlunda</a:t>
            </a:r>
            <a:r>
              <a:rPr lang="en-US" sz="2250" dirty="0">
                <a:solidFill>
                  <a:srgbClr val="FFFFFF"/>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820D49A9-B739-4F53-BCCD-C1828FD3FBAF}"/>
              </a:ext>
            </a:extLst>
          </p:cNvPr>
          <p:cNvGrpSpPr/>
          <p:nvPr/>
        </p:nvGrpSpPr>
        <p:grpSpPr>
          <a:xfrm>
            <a:off x="6347044" y="3825920"/>
            <a:ext cx="840437" cy="386193"/>
            <a:chOff x="8462724" y="3958226"/>
            <a:chExt cx="1120583" cy="514924"/>
          </a:xfrm>
        </p:grpSpPr>
        <p:grpSp>
          <p:nvGrpSpPr>
            <p:cNvPr id="8" name="Group 7">
              <a:extLst>
                <a:ext uri="{FF2B5EF4-FFF2-40B4-BE49-F238E27FC236}">
                  <a16:creationId xmlns:a16="http://schemas.microsoft.com/office/drawing/2014/main" id="{1A6CB042-9F54-41C1-A796-D21448CA30E1}"/>
                </a:ext>
              </a:extLst>
            </p:cNvPr>
            <p:cNvGrpSpPr/>
            <p:nvPr/>
          </p:nvGrpSpPr>
          <p:grpSpPr>
            <a:xfrm>
              <a:off x="8462724" y="3958226"/>
              <a:ext cx="1120583" cy="514924"/>
              <a:chOff x="8451273" y="3973949"/>
              <a:chExt cx="1120583" cy="514924"/>
            </a:xfrm>
          </p:grpSpPr>
          <p:sp>
            <p:nvSpPr>
              <p:cNvPr id="5" name="Oval 4">
                <a:extLst>
                  <a:ext uri="{FF2B5EF4-FFF2-40B4-BE49-F238E27FC236}">
                    <a16:creationId xmlns:a16="http://schemas.microsoft.com/office/drawing/2014/main" id="{EC178ECD-1339-4614-A8B1-E8770533B232}"/>
                  </a:ext>
                </a:extLst>
              </p:cNvPr>
              <p:cNvSpPr/>
              <p:nvPr/>
            </p:nvSpPr>
            <p:spPr>
              <a:xfrm>
                <a:off x="8451273" y="4013200"/>
                <a:ext cx="481060" cy="4756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p>
            </p:txBody>
          </p:sp>
          <p:sp>
            <p:nvSpPr>
              <p:cNvPr id="19" name="Oval 18">
                <a:extLst>
                  <a:ext uri="{FF2B5EF4-FFF2-40B4-BE49-F238E27FC236}">
                    <a16:creationId xmlns:a16="http://schemas.microsoft.com/office/drawing/2014/main" id="{4FECC4EE-A58E-431A-91E6-A3FD1F036E78}"/>
                  </a:ext>
                </a:extLst>
              </p:cNvPr>
              <p:cNvSpPr/>
              <p:nvPr/>
            </p:nvSpPr>
            <p:spPr>
              <a:xfrm>
                <a:off x="9090796" y="3973949"/>
                <a:ext cx="481060" cy="4756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p>
            </p:txBody>
          </p:sp>
        </p:grpSp>
        <p:sp>
          <p:nvSpPr>
            <p:cNvPr id="6" name="Block Arc 5">
              <a:extLst>
                <a:ext uri="{FF2B5EF4-FFF2-40B4-BE49-F238E27FC236}">
                  <a16:creationId xmlns:a16="http://schemas.microsoft.com/office/drawing/2014/main" id="{7F887B23-70CB-40C3-984C-740E732D7F87}"/>
                </a:ext>
              </a:extLst>
            </p:cNvPr>
            <p:cNvSpPr/>
            <p:nvPr/>
          </p:nvSpPr>
          <p:spPr>
            <a:xfrm>
              <a:off x="8896350" y="4083049"/>
              <a:ext cx="264991" cy="139453"/>
            </a:xfrm>
            <a:prstGeom prst="blockArc">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ln w="0"/>
                <a:solidFill>
                  <a:schemeClr val="accent1"/>
                </a:solidFill>
                <a:effectLst>
                  <a:outerShdw blurRad="38100" dist="25400" dir="5400000" algn="ctr" rotWithShape="0">
                    <a:srgbClr val="6E747A">
                      <a:alpha val="43000"/>
                    </a:srgbClr>
                  </a:outerShdw>
                </a:effectLst>
              </a:endParaRPr>
            </a:p>
          </p:txBody>
        </p:sp>
      </p:grpSp>
      <p:grpSp>
        <p:nvGrpSpPr>
          <p:cNvPr id="29" name="Group 28">
            <a:extLst>
              <a:ext uri="{FF2B5EF4-FFF2-40B4-BE49-F238E27FC236}">
                <a16:creationId xmlns:a16="http://schemas.microsoft.com/office/drawing/2014/main" id="{18A04EAF-1A2F-4361-BA1E-2F40FFF67D0C}"/>
              </a:ext>
            </a:extLst>
          </p:cNvPr>
          <p:cNvGrpSpPr/>
          <p:nvPr/>
        </p:nvGrpSpPr>
        <p:grpSpPr>
          <a:xfrm rot="225761">
            <a:off x="393797" y="3700093"/>
            <a:ext cx="840437" cy="386193"/>
            <a:chOff x="8462724" y="3958226"/>
            <a:chExt cx="1120583" cy="514924"/>
          </a:xfrm>
        </p:grpSpPr>
        <p:grpSp>
          <p:nvGrpSpPr>
            <p:cNvPr id="30" name="Group 29">
              <a:extLst>
                <a:ext uri="{FF2B5EF4-FFF2-40B4-BE49-F238E27FC236}">
                  <a16:creationId xmlns:a16="http://schemas.microsoft.com/office/drawing/2014/main" id="{43D56B71-67DB-408A-9C07-5BDD1E6B7285}"/>
                </a:ext>
              </a:extLst>
            </p:cNvPr>
            <p:cNvGrpSpPr/>
            <p:nvPr/>
          </p:nvGrpSpPr>
          <p:grpSpPr>
            <a:xfrm>
              <a:off x="8462724" y="3958226"/>
              <a:ext cx="1120583" cy="514924"/>
              <a:chOff x="8451273" y="3973949"/>
              <a:chExt cx="1120583" cy="514924"/>
            </a:xfrm>
          </p:grpSpPr>
          <p:sp>
            <p:nvSpPr>
              <p:cNvPr id="32" name="Oval 31">
                <a:extLst>
                  <a:ext uri="{FF2B5EF4-FFF2-40B4-BE49-F238E27FC236}">
                    <a16:creationId xmlns:a16="http://schemas.microsoft.com/office/drawing/2014/main" id="{C507C9E5-59AA-414C-9B82-73B98BC75E1E}"/>
                  </a:ext>
                </a:extLst>
              </p:cNvPr>
              <p:cNvSpPr/>
              <p:nvPr/>
            </p:nvSpPr>
            <p:spPr>
              <a:xfrm>
                <a:off x="8451273" y="4013200"/>
                <a:ext cx="481060" cy="4756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p>
            </p:txBody>
          </p:sp>
          <p:sp>
            <p:nvSpPr>
              <p:cNvPr id="33" name="Oval 32">
                <a:extLst>
                  <a:ext uri="{FF2B5EF4-FFF2-40B4-BE49-F238E27FC236}">
                    <a16:creationId xmlns:a16="http://schemas.microsoft.com/office/drawing/2014/main" id="{286A32E1-EB71-4353-9F2C-E29B5E89E890}"/>
                  </a:ext>
                </a:extLst>
              </p:cNvPr>
              <p:cNvSpPr/>
              <p:nvPr/>
            </p:nvSpPr>
            <p:spPr>
              <a:xfrm>
                <a:off x="9090796" y="3973949"/>
                <a:ext cx="481060" cy="4756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p>
            </p:txBody>
          </p:sp>
        </p:grpSp>
        <p:sp>
          <p:nvSpPr>
            <p:cNvPr id="31" name="Block Arc 30">
              <a:extLst>
                <a:ext uri="{FF2B5EF4-FFF2-40B4-BE49-F238E27FC236}">
                  <a16:creationId xmlns:a16="http://schemas.microsoft.com/office/drawing/2014/main" id="{9CD16165-D9BB-464B-97ED-316AC6FD2B4B}"/>
                </a:ext>
              </a:extLst>
            </p:cNvPr>
            <p:cNvSpPr/>
            <p:nvPr/>
          </p:nvSpPr>
          <p:spPr>
            <a:xfrm>
              <a:off x="8896350" y="4083049"/>
              <a:ext cx="264991" cy="139453"/>
            </a:xfrm>
            <a:prstGeom prst="blockArc">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ln w="0"/>
                <a:solidFill>
                  <a:schemeClr val="accent1"/>
                </a:solidFill>
                <a:effectLst>
                  <a:outerShdw blurRad="38100" dist="25400" dir="5400000" algn="ctr" rotWithShape="0">
                    <a:srgbClr val="6E747A">
                      <a:alpha val="43000"/>
                    </a:srgbClr>
                  </a:outerShdw>
                </a:effectLst>
              </a:endParaRPr>
            </a:p>
          </p:txBody>
        </p:sp>
      </p:grpSp>
      <p:grpSp>
        <p:nvGrpSpPr>
          <p:cNvPr id="34" name="Group 33">
            <a:extLst>
              <a:ext uri="{FF2B5EF4-FFF2-40B4-BE49-F238E27FC236}">
                <a16:creationId xmlns:a16="http://schemas.microsoft.com/office/drawing/2014/main" id="{FD854569-C42A-4BC9-BFD8-2C85E65305F3}"/>
              </a:ext>
            </a:extLst>
          </p:cNvPr>
          <p:cNvGrpSpPr/>
          <p:nvPr/>
        </p:nvGrpSpPr>
        <p:grpSpPr>
          <a:xfrm>
            <a:off x="3568358" y="1129616"/>
            <a:ext cx="840437" cy="386193"/>
            <a:chOff x="8462724" y="3958226"/>
            <a:chExt cx="1120583" cy="514924"/>
          </a:xfrm>
        </p:grpSpPr>
        <p:grpSp>
          <p:nvGrpSpPr>
            <p:cNvPr id="35" name="Group 34">
              <a:extLst>
                <a:ext uri="{FF2B5EF4-FFF2-40B4-BE49-F238E27FC236}">
                  <a16:creationId xmlns:a16="http://schemas.microsoft.com/office/drawing/2014/main" id="{435BAC4C-6B21-49DD-94D0-3260BCD8ECBC}"/>
                </a:ext>
              </a:extLst>
            </p:cNvPr>
            <p:cNvGrpSpPr/>
            <p:nvPr/>
          </p:nvGrpSpPr>
          <p:grpSpPr>
            <a:xfrm>
              <a:off x="8462724" y="3958226"/>
              <a:ext cx="1120583" cy="514924"/>
              <a:chOff x="8451273" y="3973949"/>
              <a:chExt cx="1120583" cy="514924"/>
            </a:xfrm>
          </p:grpSpPr>
          <p:sp>
            <p:nvSpPr>
              <p:cNvPr id="37" name="Oval 36">
                <a:extLst>
                  <a:ext uri="{FF2B5EF4-FFF2-40B4-BE49-F238E27FC236}">
                    <a16:creationId xmlns:a16="http://schemas.microsoft.com/office/drawing/2014/main" id="{83C5532D-3F1B-427A-B94B-A5A4DDF19715}"/>
                  </a:ext>
                </a:extLst>
              </p:cNvPr>
              <p:cNvSpPr/>
              <p:nvPr/>
            </p:nvSpPr>
            <p:spPr>
              <a:xfrm>
                <a:off x="8451273" y="4013200"/>
                <a:ext cx="481060" cy="4756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p>
            </p:txBody>
          </p:sp>
          <p:sp>
            <p:nvSpPr>
              <p:cNvPr id="38" name="Oval 37">
                <a:extLst>
                  <a:ext uri="{FF2B5EF4-FFF2-40B4-BE49-F238E27FC236}">
                    <a16:creationId xmlns:a16="http://schemas.microsoft.com/office/drawing/2014/main" id="{491F0F7D-6222-4496-A984-CEE6D1DAFACC}"/>
                  </a:ext>
                </a:extLst>
              </p:cNvPr>
              <p:cNvSpPr/>
              <p:nvPr/>
            </p:nvSpPr>
            <p:spPr>
              <a:xfrm>
                <a:off x="9090796" y="3973949"/>
                <a:ext cx="481060" cy="4756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p>
            </p:txBody>
          </p:sp>
        </p:grpSp>
        <p:sp>
          <p:nvSpPr>
            <p:cNvPr id="36" name="Block Arc 35">
              <a:extLst>
                <a:ext uri="{FF2B5EF4-FFF2-40B4-BE49-F238E27FC236}">
                  <a16:creationId xmlns:a16="http://schemas.microsoft.com/office/drawing/2014/main" id="{5BB3C831-6C23-49BB-97CE-784133DA888C}"/>
                </a:ext>
              </a:extLst>
            </p:cNvPr>
            <p:cNvSpPr/>
            <p:nvPr/>
          </p:nvSpPr>
          <p:spPr>
            <a:xfrm>
              <a:off x="8896350" y="4083049"/>
              <a:ext cx="264991" cy="139453"/>
            </a:xfrm>
            <a:prstGeom prst="blockArc">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35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128066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DAADE30-207D-F185-6F62-E37569755D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19"/>
          <a:stretch/>
        </p:blipFill>
        <p:spPr bwMode="auto">
          <a:xfrm>
            <a:off x="0" y="0"/>
            <a:ext cx="10820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0F9E45-9940-4090-ACD4-754FC636D9C7}"/>
              </a:ext>
            </a:extLst>
          </p:cNvPr>
          <p:cNvSpPr>
            <a:spLocks noGrp="1"/>
          </p:cNvSpPr>
          <p:nvPr>
            <p:ph type="title"/>
          </p:nvPr>
        </p:nvSpPr>
        <p:spPr>
          <a:xfrm>
            <a:off x="464731" y="1248633"/>
            <a:ext cx="5240153" cy="3279522"/>
          </a:xfrm>
        </p:spPr>
        <p:txBody>
          <a:bodyPr vert="horz" lIns="91440" tIns="45720" rIns="91440" bIns="45720" rtlCol="0" anchor="b">
            <a:noAutofit/>
          </a:bodyPr>
          <a:lstStyle/>
          <a:p>
            <a:pPr>
              <a:lnSpc>
                <a:spcPct val="90000"/>
              </a:lnSpc>
            </a:pPr>
            <a:r>
              <a:rPr lang="en-US" sz="2200" dirty="0">
                <a:solidFill>
                  <a:schemeClr val="bg1"/>
                </a:solidFill>
              </a:rPr>
              <a:t>“You are all climate lawyers now, whether you want to be or not. </a:t>
            </a:r>
            <a:br>
              <a:rPr lang="en-US" sz="2200" dirty="0">
                <a:solidFill>
                  <a:schemeClr val="bg1"/>
                </a:solidFill>
              </a:rPr>
            </a:br>
            <a:r>
              <a:rPr lang="en-US" sz="2200" dirty="0">
                <a:solidFill>
                  <a:schemeClr val="bg1"/>
                </a:solidFill>
              </a:rPr>
              <a:t>We need your skills, your </a:t>
            </a:r>
            <a:br>
              <a:rPr lang="en-US" sz="2200" dirty="0">
                <a:solidFill>
                  <a:schemeClr val="bg1"/>
                </a:solidFill>
              </a:rPr>
            </a:br>
            <a:r>
              <a:rPr lang="en-US" sz="2200" dirty="0">
                <a:solidFill>
                  <a:schemeClr val="bg1"/>
                </a:solidFill>
              </a:rPr>
              <a:t>expertise, and hard work to </a:t>
            </a:r>
            <a:br>
              <a:rPr lang="en-US" sz="2200" dirty="0">
                <a:solidFill>
                  <a:schemeClr val="bg1"/>
                </a:solidFill>
              </a:rPr>
            </a:br>
            <a:r>
              <a:rPr lang="en-US" sz="2200" dirty="0">
                <a:solidFill>
                  <a:schemeClr val="bg1"/>
                </a:solidFill>
              </a:rPr>
              <a:t>lay the legal pathways and to expedite our progress.”</a:t>
            </a:r>
            <a:br>
              <a:rPr lang="en-US" sz="2200" b="1" dirty="0">
                <a:solidFill>
                  <a:schemeClr val="bg1"/>
                </a:solidFill>
              </a:rPr>
            </a:br>
            <a:br>
              <a:rPr lang="en-US" sz="2200" b="1" dirty="0">
                <a:solidFill>
                  <a:schemeClr val="bg1"/>
                </a:solidFill>
              </a:rPr>
            </a:br>
            <a:r>
              <a:rPr lang="en-US" sz="2200" dirty="0">
                <a:solidFill>
                  <a:schemeClr val="bg1"/>
                </a:solidFill>
              </a:rPr>
              <a:t>— John Kerry i </a:t>
            </a:r>
            <a:r>
              <a:rPr lang="en-US" sz="2200" dirty="0" err="1">
                <a:solidFill>
                  <a:schemeClr val="bg1"/>
                </a:solidFill>
              </a:rPr>
              <a:t>sitt</a:t>
            </a:r>
            <a:r>
              <a:rPr lang="en-US" sz="2200" dirty="0">
                <a:solidFill>
                  <a:schemeClr val="bg1"/>
                </a:solidFill>
              </a:rPr>
              <a:t> </a:t>
            </a:r>
            <a:r>
              <a:rPr lang="en-US" sz="2200" dirty="0" err="1">
                <a:solidFill>
                  <a:schemeClr val="bg1"/>
                </a:solidFill>
              </a:rPr>
              <a:t>tal</a:t>
            </a:r>
            <a:r>
              <a:rPr lang="en-US" sz="2200" dirty="0">
                <a:solidFill>
                  <a:schemeClr val="bg1"/>
                </a:solidFill>
              </a:rPr>
              <a:t> till </a:t>
            </a:r>
            <a:r>
              <a:rPr lang="en-US" sz="2200" dirty="0" err="1">
                <a:solidFill>
                  <a:schemeClr val="bg1"/>
                </a:solidFill>
              </a:rPr>
              <a:t>medlemmarna</a:t>
            </a:r>
            <a:r>
              <a:rPr lang="en-US" sz="2200" dirty="0">
                <a:solidFill>
                  <a:schemeClr val="bg1"/>
                </a:solidFill>
              </a:rPr>
              <a:t>  i American Bar Association, 2021</a:t>
            </a:r>
          </a:p>
        </p:txBody>
      </p:sp>
      <p:sp>
        <p:nvSpPr>
          <p:cNvPr id="7" name="Title 1">
            <a:extLst>
              <a:ext uri="{FF2B5EF4-FFF2-40B4-BE49-F238E27FC236}">
                <a16:creationId xmlns:a16="http://schemas.microsoft.com/office/drawing/2014/main" id="{19A53C4E-59D2-4603-B172-0B90564F6285}"/>
              </a:ext>
            </a:extLst>
          </p:cNvPr>
          <p:cNvSpPr txBox="1">
            <a:spLocks/>
          </p:cNvSpPr>
          <p:nvPr/>
        </p:nvSpPr>
        <p:spPr>
          <a:xfrm>
            <a:off x="948366" y="390630"/>
            <a:ext cx="6980084" cy="249776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625"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96070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C83D-BEDF-4722-A783-066C281BFA5A}"/>
              </a:ext>
            </a:extLst>
          </p:cNvPr>
          <p:cNvSpPr>
            <a:spLocks noGrp="1"/>
          </p:cNvSpPr>
          <p:nvPr>
            <p:ph type="title"/>
          </p:nvPr>
        </p:nvSpPr>
        <p:spPr/>
        <p:txBody>
          <a:bodyPr>
            <a:normAutofit/>
          </a:bodyPr>
          <a:lstStyle/>
          <a:p>
            <a:pPr algn="ctr"/>
            <a:r>
              <a:rPr lang="en-US" sz="2800" dirty="0" err="1"/>
              <a:t>Frågor</a:t>
            </a:r>
            <a:r>
              <a:rPr lang="en-US" sz="2800" dirty="0"/>
              <a:t>?</a:t>
            </a:r>
          </a:p>
        </p:txBody>
      </p:sp>
      <p:pic>
        <p:nvPicPr>
          <p:cNvPr id="9" name="Platshållare för innehåll 8" descr="En bild som visar person, utomhus, gräs, tröja&#10;&#10;Automatiskt genererad beskrivning">
            <a:extLst>
              <a:ext uri="{FF2B5EF4-FFF2-40B4-BE49-F238E27FC236}">
                <a16:creationId xmlns:a16="http://schemas.microsoft.com/office/drawing/2014/main" id="{68A7DBA5-6BCA-40F8-B3A0-A9BC1A0657AA}"/>
              </a:ext>
            </a:extLst>
          </p:cNvPr>
          <p:cNvPicPr>
            <a:picLocks noGrp="1" noChangeAspect="1"/>
          </p:cNvPicPr>
          <p:nvPr>
            <p:ph sz="half" idx="1"/>
          </p:nvPr>
        </p:nvPicPr>
        <p:blipFill rotWithShape="1">
          <a:blip r:embed="rId3"/>
          <a:srcRect b="13471"/>
          <a:stretch/>
        </p:blipFill>
        <p:spPr>
          <a:xfrm>
            <a:off x="714043" y="2120113"/>
            <a:ext cx="1711293" cy="2220970"/>
          </a:xfrm>
        </p:spPr>
      </p:pic>
      <p:pic>
        <p:nvPicPr>
          <p:cNvPr id="13" name="Platshållare för innehåll 12" descr="En bild som visar person, utomhus&#10;&#10;Automatiskt genererad beskrivning">
            <a:extLst>
              <a:ext uri="{FF2B5EF4-FFF2-40B4-BE49-F238E27FC236}">
                <a16:creationId xmlns:a16="http://schemas.microsoft.com/office/drawing/2014/main" id="{2A9C7D47-3DDC-4DDE-BE34-82AC6B8AFBEE}"/>
              </a:ext>
            </a:extLst>
          </p:cNvPr>
          <p:cNvPicPr>
            <a:picLocks noGrp="1" noChangeAspect="1"/>
          </p:cNvPicPr>
          <p:nvPr>
            <p:ph sz="half" idx="2"/>
          </p:nvPr>
        </p:nvPicPr>
        <p:blipFill rotWithShape="1">
          <a:blip r:embed="rId4"/>
          <a:srcRect l="-851" t="4253" r="851" b="9223"/>
          <a:stretch/>
        </p:blipFill>
        <p:spPr>
          <a:xfrm>
            <a:off x="2575628" y="2120112"/>
            <a:ext cx="1711292" cy="2220970"/>
          </a:xfrm>
        </p:spPr>
      </p:pic>
      <p:pic>
        <p:nvPicPr>
          <p:cNvPr id="7" name="Bildobjekt 6">
            <a:extLst>
              <a:ext uri="{FF2B5EF4-FFF2-40B4-BE49-F238E27FC236}">
                <a16:creationId xmlns:a16="http://schemas.microsoft.com/office/drawing/2014/main" id="{B1968CC0-0583-4D7B-865E-8FBDFBCA51FF}"/>
              </a:ext>
            </a:extLst>
          </p:cNvPr>
          <p:cNvPicPr>
            <a:picLocks noChangeAspect="1"/>
          </p:cNvPicPr>
          <p:nvPr/>
        </p:nvPicPr>
        <p:blipFill>
          <a:blip r:embed="rId5"/>
          <a:stretch>
            <a:fillRect/>
          </a:stretch>
        </p:blipFill>
        <p:spPr>
          <a:xfrm>
            <a:off x="923739" y="5985487"/>
            <a:ext cx="2071295" cy="525826"/>
          </a:xfrm>
          <a:prstGeom prst="rect">
            <a:avLst/>
          </a:prstGeom>
        </p:spPr>
      </p:pic>
      <p:sp>
        <p:nvSpPr>
          <p:cNvPr id="15" name="Content Placeholder 2">
            <a:extLst>
              <a:ext uri="{FF2B5EF4-FFF2-40B4-BE49-F238E27FC236}">
                <a16:creationId xmlns:a16="http://schemas.microsoft.com/office/drawing/2014/main" id="{04AC4121-F41D-4A86-8D26-1CC642F57EF4}"/>
              </a:ext>
            </a:extLst>
          </p:cNvPr>
          <p:cNvSpPr txBox="1">
            <a:spLocks/>
          </p:cNvSpPr>
          <p:nvPr/>
        </p:nvSpPr>
        <p:spPr>
          <a:xfrm>
            <a:off x="727906" y="4486152"/>
            <a:ext cx="1586555" cy="570661"/>
          </a:xfrm>
          <a:prstGeom prst="rect">
            <a:avLst/>
          </a:prstGeom>
        </p:spPr>
        <p:txBody>
          <a:bodyPr vert="horz" lIns="0" tIns="34290" rIns="0" bIns="3429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1350" dirty="0"/>
              <a:t>Annette Magnusson</a:t>
            </a:r>
            <a:br>
              <a:rPr lang="en-US" sz="1350" dirty="0"/>
            </a:br>
            <a:endParaRPr lang="en-SE" sz="1425" dirty="0"/>
          </a:p>
        </p:txBody>
      </p:sp>
      <p:sp>
        <p:nvSpPr>
          <p:cNvPr id="16" name="Content Placeholder 2">
            <a:extLst>
              <a:ext uri="{FF2B5EF4-FFF2-40B4-BE49-F238E27FC236}">
                <a16:creationId xmlns:a16="http://schemas.microsoft.com/office/drawing/2014/main" id="{CA1BE272-A598-4353-A06C-16D187D053BF}"/>
              </a:ext>
            </a:extLst>
          </p:cNvPr>
          <p:cNvSpPr txBox="1">
            <a:spLocks/>
          </p:cNvSpPr>
          <p:nvPr/>
        </p:nvSpPr>
        <p:spPr>
          <a:xfrm>
            <a:off x="2575628" y="4486152"/>
            <a:ext cx="1390722" cy="627068"/>
          </a:xfrm>
          <a:prstGeom prst="rect">
            <a:avLst/>
          </a:prstGeom>
        </p:spPr>
        <p:txBody>
          <a:bodyPr vert="horz" lIns="0" tIns="34290" rIns="0" bIns="3429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1350" dirty="0"/>
              <a:t>Anja Ipp</a:t>
            </a:r>
            <a:br>
              <a:rPr lang="en-US" sz="1350" dirty="0"/>
            </a:br>
            <a:endParaRPr lang="en-US" sz="1350" dirty="0"/>
          </a:p>
          <a:p>
            <a:pPr marL="0" indent="0">
              <a:lnSpc>
                <a:spcPct val="100000"/>
              </a:lnSpc>
              <a:buNone/>
            </a:pPr>
            <a:endParaRPr lang="en-SE" sz="1425" dirty="0"/>
          </a:p>
        </p:txBody>
      </p:sp>
      <p:pic>
        <p:nvPicPr>
          <p:cNvPr id="4" name="Bildobjekt 3" descr="En bild som visar kläder, person, full av färg&#10;&#10;Automatiskt genererad beskrivning">
            <a:extLst>
              <a:ext uri="{FF2B5EF4-FFF2-40B4-BE49-F238E27FC236}">
                <a16:creationId xmlns:a16="http://schemas.microsoft.com/office/drawing/2014/main" id="{1BC07B4F-BFB6-4D93-9481-F59FAA24CA9C}"/>
              </a:ext>
            </a:extLst>
          </p:cNvPr>
          <p:cNvPicPr>
            <a:picLocks noChangeAspect="1"/>
          </p:cNvPicPr>
          <p:nvPr/>
        </p:nvPicPr>
        <p:blipFill>
          <a:blip r:embed="rId6"/>
          <a:stretch>
            <a:fillRect/>
          </a:stretch>
        </p:blipFill>
        <p:spPr>
          <a:xfrm>
            <a:off x="4413914" y="2120112"/>
            <a:ext cx="1901428" cy="2220970"/>
          </a:xfrm>
          <a:prstGeom prst="rect">
            <a:avLst/>
          </a:prstGeom>
        </p:spPr>
      </p:pic>
      <p:sp>
        <p:nvSpPr>
          <p:cNvPr id="12" name="Content Placeholder 2">
            <a:extLst>
              <a:ext uri="{FF2B5EF4-FFF2-40B4-BE49-F238E27FC236}">
                <a16:creationId xmlns:a16="http://schemas.microsoft.com/office/drawing/2014/main" id="{C289442A-235F-4ACA-8FBD-1938C43E59A6}"/>
              </a:ext>
            </a:extLst>
          </p:cNvPr>
          <p:cNvSpPr txBox="1">
            <a:spLocks/>
          </p:cNvSpPr>
          <p:nvPr/>
        </p:nvSpPr>
        <p:spPr>
          <a:xfrm>
            <a:off x="4413914" y="4486152"/>
            <a:ext cx="1390722" cy="627068"/>
          </a:xfrm>
          <a:prstGeom prst="rect">
            <a:avLst/>
          </a:prstGeom>
        </p:spPr>
        <p:txBody>
          <a:bodyPr vert="horz" lIns="0" tIns="34290" rIns="0" bIns="3429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1350" dirty="0"/>
              <a:t>Andrina Kjellgren</a:t>
            </a:r>
            <a:br>
              <a:rPr lang="en-US" sz="1350" dirty="0"/>
            </a:br>
            <a:endParaRPr lang="en-US" sz="1350" dirty="0"/>
          </a:p>
          <a:p>
            <a:pPr marL="0" indent="0">
              <a:lnSpc>
                <a:spcPct val="100000"/>
              </a:lnSpc>
              <a:buNone/>
            </a:pPr>
            <a:endParaRPr lang="en-SE" sz="1425" dirty="0"/>
          </a:p>
        </p:txBody>
      </p:sp>
      <p:sp>
        <p:nvSpPr>
          <p:cNvPr id="14" name="Content Placeholder 2">
            <a:extLst>
              <a:ext uri="{FF2B5EF4-FFF2-40B4-BE49-F238E27FC236}">
                <a16:creationId xmlns:a16="http://schemas.microsoft.com/office/drawing/2014/main" id="{35165CB2-B492-43DB-AA0D-0D2A15548726}"/>
              </a:ext>
            </a:extLst>
          </p:cNvPr>
          <p:cNvSpPr txBox="1">
            <a:spLocks/>
          </p:cNvSpPr>
          <p:nvPr/>
        </p:nvSpPr>
        <p:spPr>
          <a:xfrm>
            <a:off x="6464603" y="4486152"/>
            <a:ext cx="1390722" cy="627068"/>
          </a:xfrm>
          <a:prstGeom prst="rect">
            <a:avLst/>
          </a:prstGeom>
        </p:spPr>
        <p:txBody>
          <a:bodyPr vert="horz" lIns="0" tIns="34290" rIns="0" bIns="3429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1350" dirty="0"/>
              <a:t>Jillian Kirn</a:t>
            </a:r>
            <a:br>
              <a:rPr lang="en-US" sz="1350" dirty="0"/>
            </a:br>
            <a:endParaRPr lang="en-US" sz="1350" dirty="0"/>
          </a:p>
          <a:p>
            <a:pPr marL="0" indent="0">
              <a:lnSpc>
                <a:spcPct val="100000"/>
              </a:lnSpc>
              <a:buNone/>
            </a:pPr>
            <a:endParaRPr lang="en-SE" sz="1425" dirty="0"/>
          </a:p>
        </p:txBody>
      </p:sp>
      <p:pic>
        <p:nvPicPr>
          <p:cNvPr id="5" name="Picture 4" descr="A person with the arms crossed&#10;&#10;Description automatically generated with medium confidence">
            <a:extLst>
              <a:ext uri="{FF2B5EF4-FFF2-40B4-BE49-F238E27FC236}">
                <a16:creationId xmlns:a16="http://schemas.microsoft.com/office/drawing/2014/main" id="{E31EBDFB-0D5E-7127-8A40-586804A752C1}"/>
              </a:ext>
            </a:extLst>
          </p:cNvPr>
          <p:cNvPicPr>
            <a:picLocks noChangeAspect="1"/>
          </p:cNvPicPr>
          <p:nvPr/>
        </p:nvPicPr>
        <p:blipFill>
          <a:blip r:embed="rId7"/>
          <a:stretch>
            <a:fillRect/>
          </a:stretch>
        </p:blipFill>
        <p:spPr>
          <a:xfrm>
            <a:off x="6464603" y="2099698"/>
            <a:ext cx="1821823" cy="2220970"/>
          </a:xfrm>
          <a:prstGeom prst="rect">
            <a:avLst/>
          </a:prstGeom>
        </p:spPr>
      </p:pic>
    </p:spTree>
    <p:extLst>
      <p:ext uri="{BB962C8B-B14F-4D97-AF65-F5344CB8AC3E}">
        <p14:creationId xmlns:p14="http://schemas.microsoft.com/office/powerpoint/2010/main" val="412694045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14F09BEF369446898F691092A8C931" ma:contentTypeVersion="15" ma:contentTypeDescription="Create a new document." ma:contentTypeScope="" ma:versionID="afee6d6c1f439448b3e66d77ca76e684">
  <xsd:schema xmlns:xsd="http://www.w3.org/2001/XMLSchema" xmlns:xs="http://www.w3.org/2001/XMLSchema" xmlns:p="http://schemas.microsoft.com/office/2006/metadata/properties" xmlns:ns2="dc3514b9-563f-4fa7-a395-a632bcc86464" xmlns:ns3="fbd451ce-ed49-4ae5-94bf-593024757b78" targetNamespace="http://schemas.microsoft.com/office/2006/metadata/properties" ma:root="true" ma:fieldsID="d0b0a9d2cb03e969d77894c6fe8d4c26" ns2:_="" ns3:_="">
    <xsd:import namespace="dc3514b9-563f-4fa7-a395-a632bcc86464"/>
    <xsd:import namespace="fbd451ce-ed49-4ae5-94bf-593024757b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3514b9-563f-4fa7-a395-a632bcc864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640cc40-259b-407d-a811-2335ea1322b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d451ce-ed49-4ae5-94bf-593024757b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8243d90-f37b-47b3-9a01-0b8d0cac8ee8}" ma:internalName="TaxCatchAll" ma:showField="CatchAllData" ma:web="fbd451ce-ed49-4ae5-94bf-593024757b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dc3514b9-563f-4fa7-a395-a632bcc86464" xsi:nil="true"/>
    <TaxCatchAll xmlns="fbd451ce-ed49-4ae5-94bf-593024757b78" xsi:nil="true"/>
    <lcf76f155ced4ddcb4097134ff3c332f xmlns="dc3514b9-563f-4fa7-a395-a632bcc864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D597EBD3-7E91-40FA-9B0C-E0CB9A417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3514b9-563f-4fa7-a395-a632bcc86464"/>
    <ds:schemaRef ds:uri="fbd451ce-ed49-4ae5-94bf-593024757b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3CD65D-61A5-43C9-A837-6EC73C7DA8AB}">
  <ds:schemaRefs>
    <ds:schemaRef ds:uri="fbd451ce-ed49-4ae5-94bf-593024757b78"/>
    <ds:schemaRef ds:uri="http://schemas.microsoft.com/office/infopath/2007/PartnerControls"/>
    <ds:schemaRef ds:uri="http://schemas.openxmlformats.org/package/2006/metadata/core-properties"/>
    <ds:schemaRef ds:uri="dc3514b9-563f-4fa7-a395-a632bcc86464"/>
    <ds:schemaRef ds:uri="http://purl.org/dc/dcmitype/"/>
    <ds:schemaRef ds:uri="http://purl.org/dc/elements/1.1/"/>
    <ds:schemaRef ds:uri="http://schemas.microsoft.com/office/2006/documentManagement/type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Facet</Template>
  <TotalTime>973</TotalTime>
  <Words>182</Words>
  <Application>Microsoft Office PowerPoint</Application>
  <PresentationFormat>On-screen Show (4:3)</PresentationFormat>
  <Paragraphs>47</Paragraphs>
  <Slides>7</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Calibri</vt:lpstr>
      <vt:lpstr>Calibri Light</vt:lpstr>
      <vt:lpstr>Courier New</vt:lpstr>
      <vt:lpstr>Trebuchet MS</vt:lpstr>
      <vt:lpstr>Wingdings 3</vt:lpstr>
      <vt:lpstr>Facet</vt:lpstr>
      <vt:lpstr>1_Facet</vt:lpstr>
      <vt:lpstr>Miljö- och klimatfrågornas betydelse för kommersiell tvistlösning     </vt:lpstr>
      <vt:lpstr>”Arbitration and Climate Change” – vad betyder det?</vt:lpstr>
      <vt:lpstr>Tvistens klimatavtryck:</vt:lpstr>
      <vt:lpstr>Klimatet i skiljeförfaranden</vt:lpstr>
      <vt:lpstr>Arbitration and Climate Change</vt:lpstr>
      <vt:lpstr>“You are all climate lawyers now, whether you want to be or not.  We need your skills, your  expertise, and hard work to  lay the legal pathways and to expedite our progress.”  — John Kerry i sitt tal till medlemmarna  i American Bar Association, 2021</vt:lpstr>
      <vt:lpstr>Frågor?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Andrina Kjellgren</dc:creator>
  <cp:lastModifiedBy>Annette Magnusson</cp:lastModifiedBy>
  <cp:revision>18</cp:revision>
  <dcterms:created xsi:type="dcterms:W3CDTF">2021-06-21T11:38:54Z</dcterms:created>
  <dcterms:modified xsi:type="dcterms:W3CDTF">2022-11-30T10:17:20Z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0x0101000814F09BEF369446898F691092A8C931</vt:lpwstr>
  </property>
  <property fmtid="{D5CDD505-2E9C-101B-9397-08002B2CF9AE}" pid="3" name="MediaServiceImageTags">
    <vt:lpwstr/>
  </property>
</Properties>
</file>